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E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3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21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4856D0-4EA4-4C64-97EB-07110C1D1BCB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ED8BC83F-F05B-4E6C-B02D-686C4D2A9CC3}">
      <dgm:prSet phldrT="[Текст]"/>
      <dgm:spPr/>
      <dgm:t>
        <a:bodyPr anchor="t"/>
        <a:lstStyle/>
        <a:p>
          <a:r>
            <a:rPr lang="ru-RU" b="1" u="sng" dirty="0" smtClean="0">
              <a:solidFill>
                <a:schemeClr val="tx1"/>
              </a:solidFill>
            </a:rPr>
            <a:t>Шаг 1</a:t>
          </a:r>
        </a:p>
        <a:p>
          <a:r>
            <a:rPr lang="ru-RU" dirty="0" smtClean="0">
              <a:solidFill>
                <a:schemeClr val="tx1"/>
              </a:solidFill>
            </a:rPr>
            <a:t>Определение органа исполнительной власти субъекта РФ, уполномоченного на взаимодействие с корпорацией при реализации мероприятия по «выращиванию»</a:t>
          </a:r>
          <a:endParaRPr lang="ru-RU" dirty="0">
            <a:solidFill>
              <a:schemeClr val="tx1"/>
            </a:solidFill>
          </a:endParaRPr>
        </a:p>
      </dgm:t>
    </dgm:pt>
    <dgm:pt modelId="{DBFEB8B0-54AD-497F-A428-49786233156F}" type="parTrans" cxnId="{E0AE3D11-8A85-4E69-A256-40ECF4610359}">
      <dgm:prSet/>
      <dgm:spPr/>
      <dgm:t>
        <a:bodyPr/>
        <a:lstStyle/>
        <a:p>
          <a:endParaRPr lang="ru-RU"/>
        </a:p>
      </dgm:t>
    </dgm:pt>
    <dgm:pt modelId="{8FAC3757-BB6F-4B00-9A97-0DF5D3CD9C83}" type="sibTrans" cxnId="{E0AE3D11-8A85-4E69-A256-40ECF4610359}">
      <dgm:prSet/>
      <dgm:spPr/>
      <dgm:t>
        <a:bodyPr/>
        <a:lstStyle/>
        <a:p>
          <a:endParaRPr lang="ru-RU"/>
        </a:p>
      </dgm:t>
    </dgm:pt>
    <dgm:pt modelId="{9E96951B-36DE-4488-BD80-F0C9C8E1E0FB}">
      <dgm:prSet phldrT="[Текст]"/>
      <dgm:spPr/>
      <dgm:t>
        <a:bodyPr anchor="t"/>
        <a:lstStyle/>
        <a:p>
          <a:r>
            <a:rPr lang="ru-RU" b="1" u="sng" dirty="0" smtClean="0">
              <a:solidFill>
                <a:schemeClr val="tx1"/>
              </a:solidFill>
            </a:rPr>
            <a:t>Шаг 2</a:t>
          </a:r>
        </a:p>
        <a:p>
          <a:r>
            <a:rPr lang="ru-RU" dirty="0" smtClean="0">
              <a:solidFill>
                <a:schemeClr val="tx1"/>
              </a:solidFill>
            </a:rPr>
            <a:t>Определение организации из числа организаций инфраструктуры поддержки, уполномоченной осуществлять функции регионального центра компетенций и создание специализированного полномочного коллегиального органа – региональной квалификационной комиссии</a:t>
          </a:r>
          <a:endParaRPr lang="ru-RU" dirty="0">
            <a:solidFill>
              <a:schemeClr val="tx1"/>
            </a:solidFill>
          </a:endParaRPr>
        </a:p>
      </dgm:t>
    </dgm:pt>
    <dgm:pt modelId="{9C9894B6-CE2D-4F90-B6F1-456D6109A376}" type="parTrans" cxnId="{A31C5C64-4C2E-4E91-92D7-6CDE84C3E36A}">
      <dgm:prSet/>
      <dgm:spPr/>
      <dgm:t>
        <a:bodyPr/>
        <a:lstStyle/>
        <a:p>
          <a:endParaRPr lang="ru-RU"/>
        </a:p>
      </dgm:t>
    </dgm:pt>
    <dgm:pt modelId="{4C2DF992-7E41-40AC-9E46-070B92B57773}" type="sibTrans" cxnId="{A31C5C64-4C2E-4E91-92D7-6CDE84C3E36A}">
      <dgm:prSet/>
      <dgm:spPr/>
      <dgm:t>
        <a:bodyPr/>
        <a:lstStyle/>
        <a:p>
          <a:endParaRPr lang="ru-RU"/>
        </a:p>
      </dgm:t>
    </dgm:pt>
    <dgm:pt modelId="{F8B02374-5DBA-46CB-8344-087F82DAA872}">
      <dgm:prSet phldrT="[Текст]"/>
      <dgm:spPr/>
      <dgm:t>
        <a:bodyPr anchor="t"/>
        <a:lstStyle/>
        <a:p>
          <a:r>
            <a:rPr lang="ru-RU" dirty="0" smtClean="0">
              <a:solidFill>
                <a:schemeClr val="tx1"/>
              </a:solidFill>
            </a:rPr>
            <a:t>Шаг 3</a:t>
          </a:r>
        </a:p>
        <a:p>
          <a:r>
            <a:rPr lang="ru-RU" dirty="0" smtClean="0">
              <a:solidFill>
                <a:schemeClr val="tx1"/>
              </a:solidFill>
            </a:rPr>
            <a:t>Принятие документов, регламентирующих деятельность регионального центра компетенций и региональной квалификационной комиссии</a:t>
          </a:r>
          <a:endParaRPr lang="ru-RU" dirty="0">
            <a:solidFill>
              <a:schemeClr val="tx1"/>
            </a:solidFill>
          </a:endParaRPr>
        </a:p>
      </dgm:t>
    </dgm:pt>
    <dgm:pt modelId="{05CFD363-E522-46CF-89D5-ECF3F709AE6B}" type="parTrans" cxnId="{1BA0AE5E-51DB-4C3F-B1FE-0D181216CE3E}">
      <dgm:prSet/>
      <dgm:spPr/>
      <dgm:t>
        <a:bodyPr/>
        <a:lstStyle/>
        <a:p>
          <a:endParaRPr lang="ru-RU"/>
        </a:p>
      </dgm:t>
    </dgm:pt>
    <dgm:pt modelId="{FCB31068-BA58-45A6-864D-24A4DF8FCF75}" type="sibTrans" cxnId="{1BA0AE5E-51DB-4C3F-B1FE-0D181216CE3E}">
      <dgm:prSet/>
      <dgm:spPr/>
      <dgm:t>
        <a:bodyPr/>
        <a:lstStyle/>
        <a:p>
          <a:endParaRPr lang="ru-RU"/>
        </a:p>
      </dgm:t>
    </dgm:pt>
    <dgm:pt modelId="{9D4DD4B4-8F46-456A-97B5-336260875B70}" type="pres">
      <dgm:prSet presAssocID="{CE4856D0-4EA4-4C64-97EB-07110C1D1BCB}" presName="Name0" presStyleCnt="0">
        <dgm:presLayoutVars>
          <dgm:dir/>
          <dgm:resizeHandles val="exact"/>
        </dgm:presLayoutVars>
      </dgm:prSet>
      <dgm:spPr/>
    </dgm:pt>
    <dgm:pt modelId="{2A3E4EB1-7A93-45BA-9853-F0233BA3F7C1}" type="pres">
      <dgm:prSet presAssocID="{ED8BC83F-F05B-4E6C-B02D-686C4D2A9CC3}" presName="node" presStyleLbl="node1" presStyleIdx="0" presStyleCnt="3" custScaleY="70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DD0C2-3CF8-4F22-A4C9-7C31BEDC5615}" type="pres">
      <dgm:prSet presAssocID="{8FAC3757-BB6F-4B00-9A97-0DF5D3CD9C8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AD5B0E75-7A50-4AEE-94F3-7D66C966E87F}" type="pres">
      <dgm:prSet presAssocID="{8FAC3757-BB6F-4B00-9A97-0DF5D3CD9C8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D590688E-0E1B-4726-B730-1DD1D30B6EAB}" type="pres">
      <dgm:prSet presAssocID="{9E96951B-36DE-4488-BD80-F0C9C8E1E0F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A66BFC-4EEE-4471-807C-3C85F561773B}" type="pres">
      <dgm:prSet presAssocID="{4C2DF992-7E41-40AC-9E46-070B92B57773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7E81DE7-9F4E-45B3-AF3C-35D461C1B164}" type="pres">
      <dgm:prSet presAssocID="{4C2DF992-7E41-40AC-9E46-070B92B57773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B061DF2-A6CA-4094-A59D-22E6191F5864}" type="pres">
      <dgm:prSet presAssocID="{F8B02374-5DBA-46CB-8344-087F82DAA872}" presName="node" presStyleLbl="node1" presStyleIdx="2" presStyleCnt="3" custScaleY="68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20B290-5F0C-4C39-B45B-C02C24F96B9E}" type="presOf" srcId="{9E96951B-36DE-4488-BD80-F0C9C8E1E0FB}" destId="{D590688E-0E1B-4726-B730-1DD1D30B6EAB}" srcOrd="0" destOrd="0" presId="urn:microsoft.com/office/officeart/2005/8/layout/process1"/>
    <dgm:cxn modelId="{A31C5C64-4C2E-4E91-92D7-6CDE84C3E36A}" srcId="{CE4856D0-4EA4-4C64-97EB-07110C1D1BCB}" destId="{9E96951B-36DE-4488-BD80-F0C9C8E1E0FB}" srcOrd="1" destOrd="0" parTransId="{9C9894B6-CE2D-4F90-B6F1-456D6109A376}" sibTransId="{4C2DF992-7E41-40AC-9E46-070B92B57773}"/>
    <dgm:cxn modelId="{1F4AB815-A350-46B2-B082-A24B634E40C7}" type="presOf" srcId="{ED8BC83F-F05B-4E6C-B02D-686C4D2A9CC3}" destId="{2A3E4EB1-7A93-45BA-9853-F0233BA3F7C1}" srcOrd="0" destOrd="0" presId="urn:microsoft.com/office/officeart/2005/8/layout/process1"/>
    <dgm:cxn modelId="{6183679B-3C6C-4F79-8BC2-02B5078EC917}" type="presOf" srcId="{8FAC3757-BB6F-4B00-9A97-0DF5D3CD9C83}" destId="{AD5B0E75-7A50-4AEE-94F3-7D66C966E87F}" srcOrd="1" destOrd="0" presId="urn:microsoft.com/office/officeart/2005/8/layout/process1"/>
    <dgm:cxn modelId="{E20DF806-B7A5-4E8B-9DAE-04B0134C5891}" type="presOf" srcId="{CE4856D0-4EA4-4C64-97EB-07110C1D1BCB}" destId="{9D4DD4B4-8F46-456A-97B5-336260875B70}" srcOrd="0" destOrd="0" presId="urn:microsoft.com/office/officeart/2005/8/layout/process1"/>
    <dgm:cxn modelId="{E0AE3D11-8A85-4E69-A256-40ECF4610359}" srcId="{CE4856D0-4EA4-4C64-97EB-07110C1D1BCB}" destId="{ED8BC83F-F05B-4E6C-B02D-686C4D2A9CC3}" srcOrd="0" destOrd="0" parTransId="{DBFEB8B0-54AD-497F-A428-49786233156F}" sibTransId="{8FAC3757-BB6F-4B00-9A97-0DF5D3CD9C83}"/>
    <dgm:cxn modelId="{77A710F2-0F8B-4009-BEDE-FA7C5407FCEF}" type="presOf" srcId="{4C2DF992-7E41-40AC-9E46-070B92B57773}" destId="{9AA66BFC-4EEE-4471-807C-3C85F561773B}" srcOrd="0" destOrd="0" presId="urn:microsoft.com/office/officeart/2005/8/layout/process1"/>
    <dgm:cxn modelId="{2D1F3181-17DD-4810-89C5-6A6EE1408401}" type="presOf" srcId="{4C2DF992-7E41-40AC-9E46-070B92B57773}" destId="{B7E81DE7-9F4E-45B3-AF3C-35D461C1B164}" srcOrd="1" destOrd="0" presId="urn:microsoft.com/office/officeart/2005/8/layout/process1"/>
    <dgm:cxn modelId="{1BA0AE5E-51DB-4C3F-B1FE-0D181216CE3E}" srcId="{CE4856D0-4EA4-4C64-97EB-07110C1D1BCB}" destId="{F8B02374-5DBA-46CB-8344-087F82DAA872}" srcOrd="2" destOrd="0" parTransId="{05CFD363-E522-46CF-89D5-ECF3F709AE6B}" sibTransId="{FCB31068-BA58-45A6-864D-24A4DF8FCF75}"/>
    <dgm:cxn modelId="{2FCA7D53-19E5-4EE5-B7EA-F6BAB0A4ADE9}" type="presOf" srcId="{8FAC3757-BB6F-4B00-9A97-0DF5D3CD9C83}" destId="{492DD0C2-3CF8-4F22-A4C9-7C31BEDC5615}" srcOrd="0" destOrd="0" presId="urn:microsoft.com/office/officeart/2005/8/layout/process1"/>
    <dgm:cxn modelId="{AAF7468B-1A8E-4175-9F90-4E868CF5DF61}" type="presOf" srcId="{F8B02374-5DBA-46CB-8344-087F82DAA872}" destId="{BB061DF2-A6CA-4094-A59D-22E6191F5864}" srcOrd="0" destOrd="0" presId="urn:microsoft.com/office/officeart/2005/8/layout/process1"/>
    <dgm:cxn modelId="{E7409E9A-1A40-4048-A9CC-ABFEAEFFFDB7}" type="presParOf" srcId="{9D4DD4B4-8F46-456A-97B5-336260875B70}" destId="{2A3E4EB1-7A93-45BA-9853-F0233BA3F7C1}" srcOrd="0" destOrd="0" presId="urn:microsoft.com/office/officeart/2005/8/layout/process1"/>
    <dgm:cxn modelId="{996F707D-9EF6-47B9-A14D-DA5148396A09}" type="presParOf" srcId="{9D4DD4B4-8F46-456A-97B5-336260875B70}" destId="{492DD0C2-3CF8-4F22-A4C9-7C31BEDC5615}" srcOrd="1" destOrd="0" presId="urn:microsoft.com/office/officeart/2005/8/layout/process1"/>
    <dgm:cxn modelId="{9F2136A9-BAEB-4064-8807-D27241917267}" type="presParOf" srcId="{492DD0C2-3CF8-4F22-A4C9-7C31BEDC5615}" destId="{AD5B0E75-7A50-4AEE-94F3-7D66C966E87F}" srcOrd="0" destOrd="0" presId="urn:microsoft.com/office/officeart/2005/8/layout/process1"/>
    <dgm:cxn modelId="{59BD2A33-4AD2-47C4-914F-119D94661A29}" type="presParOf" srcId="{9D4DD4B4-8F46-456A-97B5-336260875B70}" destId="{D590688E-0E1B-4726-B730-1DD1D30B6EAB}" srcOrd="2" destOrd="0" presId="urn:microsoft.com/office/officeart/2005/8/layout/process1"/>
    <dgm:cxn modelId="{9D133D36-FCC0-47F8-A0A3-86D3B39B0F70}" type="presParOf" srcId="{9D4DD4B4-8F46-456A-97B5-336260875B70}" destId="{9AA66BFC-4EEE-4471-807C-3C85F561773B}" srcOrd="3" destOrd="0" presId="urn:microsoft.com/office/officeart/2005/8/layout/process1"/>
    <dgm:cxn modelId="{DB7D83A9-9BD7-4ECF-ADE3-8EE1D3F88011}" type="presParOf" srcId="{9AA66BFC-4EEE-4471-807C-3C85F561773B}" destId="{B7E81DE7-9F4E-45B3-AF3C-35D461C1B164}" srcOrd="0" destOrd="0" presId="urn:microsoft.com/office/officeart/2005/8/layout/process1"/>
    <dgm:cxn modelId="{3A9764F0-82E4-4A78-8298-5218897FB379}" type="presParOf" srcId="{9D4DD4B4-8F46-456A-97B5-336260875B70}" destId="{BB061DF2-A6CA-4094-A59D-22E6191F586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1A81A5-C22D-4219-923D-4443EACEBF6B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404AF8C5-5D97-4367-BFD8-400786C88C6A}">
      <dgm:prSet phldrT="[Текст]"/>
      <dgm:spPr/>
      <dgm:t>
        <a:bodyPr/>
        <a:lstStyle/>
        <a:p>
          <a:pPr algn="ctr"/>
          <a:r>
            <a:rPr lang="en-US" b="1" dirty="0" smtClean="0">
              <a:solidFill>
                <a:schemeClr val="tx1"/>
              </a:solidFill>
            </a:rPr>
            <a:t>I.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dirty="0" smtClean="0">
              <a:solidFill>
                <a:schemeClr val="tx1"/>
              </a:solidFill>
            </a:rPr>
            <a:t>товары, работы, услуги пользуются спросом у заказчиков на протяжении как минимум 2х последних лет, либо планируется систематическая закупка таких товаров, работ, услуг, а также на период от 5 до 7 лет в соответствии с планами закупки инновационной продукции, высокотехнологической продукции, лекарственных средств у субъектов МСП.</a:t>
          </a:r>
          <a:endParaRPr lang="ru-RU" dirty="0">
            <a:solidFill>
              <a:schemeClr val="tx1"/>
            </a:solidFill>
          </a:endParaRPr>
        </a:p>
      </dgm:t>
    </dgm:pt>
    <dgm:pt modelId="{6DAB24FD-1A5E-474E-AD8E-3D7E9F9437D6}" type="parTrans" cxnId="{7E875E0C-CAC4-4377-88EA-CEE87E9EDF7B}">
      <dgm:prSet/>
      <dgm:spPr/>
      <dgm:t>
        <a:bodyPr/>
        <a:lstStyle/>
        <a:p>
          <a:endParaRPr lang="ru-RU"/>
        </a:p>
      </dgm:t>
    </dgm:pt>
    <dgm:pt modelId="{47AD46B2-25CD-4747-8B33-1FE13BFBE6C7}" type="sibTrans" cxnId="{7E875E0C-CAC4-4377-88EA-CEE87E9EDF7B}">
      <dgm:prSet/>
      <dgm:spPr/>
      <dgm:t>
        <a:bodyPr/>
        <a:lstStyle/>
        <a:p>
          <a:endParaRPr lang="ru-RU"/>
        </a:p>
      </dgm:t>
    </dgm:pt>
    <dgm:pt modelId="{7132055F-4316-48E1-8E37-98734456D49C}">
      <dgm:prSet phldrT="[Текст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II.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0" dirty="0" smtClean="0">
              <a:solidFill>
                <a:schemeClr val="tx1"/>
              </a:solidFill>
            </a:rPr>
            <a:t>экономическая эффективность расходования денежных средств на приобретение товаров, работ, услуг (с учётом, при необходимости, стоимости жизненного цикла закупаемой продукции) и реализации мер, направленных на сокращение издержек заказчика, что соответствует принципам и положениям закупки товаров, работ, услуг в соответствии с Законом №223-ФЗ</a:t>
          </a:r>
          <a:endParaRPr lang="ru-RU" b="0" dirty="0">
            <a:solidFill>
              <a:schemeClr val="tx1"/>
            </a:solidFill>
          </a:endParaRPr>
        </a:p>
      </dgm:t>
    </dgm:pt>
    <dgm:pt modelId="{45185473-37E0-45EE-9143-B0A0F0C5CDCD}" type="parTrans" cxnId="{8D16B0FE-5B7D-4CC9-9CD0-C42FC108C9FB}">
      <dgm:prSet/>
      <dgm:spPr/>
      <dgm:t>
        <a:bodyPr/>
        <a:lstStyle/>
        <a:p>
          <a:endParaRPr lang="ru-RU"/>
        </a:p>
      </dgm:t>
    </dgm:pt>
    <dgm:pt modelId="{2E2CEF7B-712D-4291-99FC-D5CD23E77204}" type="sibTrans" cxnId="{8D16B0FE-5B7D-4CC9-9CD0-C42FC108C9FB}">
      <dgm:prSet/>
      <dgm:spPr/>
      <dgm:t>
        <a:bodyPr/>
        <a:lstStyle/>
        <a:p>
          <a:endParaRPr lang="ru-RU"/>
        </a:p>
      </dgm:t>
    </dgm:pt>
    <dgm:pt modelId="{6E42BA0D-E9EC-4C69-B25A-8E3F9225E510}">
      <dgm:prSet phldrT="[Текст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III.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0" dirty="0" smtClean="0">
              <a:solidFill>
                <a:schemeClr val="tx1"/>
              </a:solidFill>
            </a:rPr>
            <a:t>При проведении закупок товаров, работ, услуг ранее наблюдалась низкая конкуренция, либо отсутствие конкуренции, проводились закупки у единственных поставщиков (прямые закупки) или закупки признавались несостоявшимися, вследствие чего возникает необходимость в развитии конкуренции, что соответствует Указу Президента Российской Федерации №618 от 21 декабря 2017 года «Об основных направлениях государственной политик по развитию конкуренции»</a:t>
          </a:r>
          <a:endParaRPr lang="ru-RU" b="1" dirty="0">
            <a:solidFill>
              <a:schemeClr val="tx1"/>
            </a:solidFill>
          </a:endParaRPr>
        </a:p>
      </dgm:t>
    </dgm:pt>
    <dgm:pt modelId="{F379B6D6-87AD-471C-AC56-40C3FF52A4DE}" type="parTrans" cxnId="{F0BF77F1-3FB8-4B37-B7E7-547D7A755C36}">
      <dgm:prSet/>
      <dgm:spPr/>
      <dgm:t>
        <a:bodyPr/>
        <a:lstStyle/>
        <a:p>
          <a:endParaRPr lang="ru-RU"/>
        </a:p>
      </dgm:t>
    </dgm:pt>
    <dgm:pt modelId="{74EDB0FF-FA22-42A6-BB22-0138C1BEF408}" type="sibTrans" cxnId="{F0BF77F1-3FB8-4B37-B7E7-547D7A755C36}">
      <dgm:prSet/>
      <dgm:spPr/>
      <dgm:t>
        <a:bodyPr/>
        <a:lstStyle/>
        <a:p>
          <a:endParaRPr lang="ru-RU"/>
        </a:p>
      </dgm:t>
    </dgm:pt>
    <dgm:pt modelId="{22076D32-7B88-4E19-9599-56BBE1F642BF}" type="pres">
      <dgm:prSet presAssocID="{CE1A81A5-C22D-4219-923D-4443EACEBF6B}" presName="Name0" presStyleCnt="0">
        <dgm:presLayoutVars>
          <dgm:dir/>
          <dgm:resizeHandles val="exact"/>
        </dgm:presLayoutVars>
      </dgm:prSet>
      <dgm:spPr/>
    </dgm:pt>
    <dgm:pt modelId="{13E48B56-0D6A-4247-9389-D54C3D59B628}" type="pres">
      <dgm:prSet presAssocID="{404AF8C5-5D97-4367-BFD8-400786C88C6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885E2-270D-440E-A223-9D742FF5DF67}" type="pres">
      <dgm:prSet presAssocID="{47AD46B2-25CD-4747-8B33-1FE13BFBE6C7}" presName="sibTrans" presStyleLbl="sibTrans2D1" presStyleIdx="0" presStyleCnt="2"/>
      <dgm:spPr/>
      <dgm:t>
        <a:bodyPr/>
        <a:lstStyle/>
        <a:p>
          <a:endParaRPr lang="ru-RU"/>
        </a:p>
      </dgm:t>
    </dgm:pt>
    <dgm:pt modelId="{32201546-077F-442D-8C4D-E1B50A94ADE2}" type="pres">
      <dgm:prSet presAssocID="{47AD46B2-25CD-4747-8B33-1FE13BFBE6C7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77EE998-CA4B-47C0-9F13-6856B58DB37F}" type="pres">
      <dgm:prSet presAssocID="{7132055F-4316-48E1-8E37-98734456D49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C0D695-3CDB-43F5-944F-29CABABDFAB7}" type="pres">
      <dgm:prSet presAssocID="{2E2CEF7B-712D-4291-99FC-D5CD23E77204}" presName="sibTrans" presStyleLbl="sibTrans2D1" presStyleIdx="1" presStyleCnt="2"/>
      <dgm:spPr/>
      <dgm:t>
        <a:bodyPr/>
        <a:lstStyle/>
        <a:p>
          <a:endParaRPr lang="ru-RU"/>
        </a:p>
      </dgm:t>
    </dgm:pt>
    <dgm:pt modelId="{2E2F4814-DC64-42B5-94FE-99E58ADD2E67}" type="pres">
      <dgm:prSet presAssocID="{2E2CEF7B-712D-4291-99FC-D5CD23E77204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293A72CD-5322-4736-ADDA-0EFB64223679}" type="pres">
      <dgm:prSet presAssocID="{6E42BA0D-E9EC-4C69-B25A-8E3F9225E51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26AC93-4085-432A-BC78-DCE992A2A834}" type="presOf" srcId="{404AF8C5-5D97-4367-BFD8-400786C88C6A}" destId="{13E48B56-0D6A-4247-9389-D54C3D59B628}" srcOrd="0" destOrd="0" presId="urn:microsoft.com/office/officeart/2005/8/layout/process1"/>
    <dgm:cxn modelId="{7E875E0C-CAC4-4377-88EA-CEE87E9EDF7B}" srcId="{CE1A81A5-C22D-4219-923D-4443EACEBF6B}" destId="{404AF8C5-5D97-4367-BFD8-400786C88C6A}" srcOrd="0" destOrd="0" parTransId="{6DAB24FD-1A5E-474E-AD8E-3D7E9F9437D6}" sibTransId="{47AD46B2-25CD-4747-8B33-1FE13BFBE6C7}"/>
    <dgm:cxn modelId="{C6FA50BA-ECA6-46AD-B37F-670F751B704F}" type="presOf" srcId="{6E42BA0D-E9EC-4C69-B25A-8E3F9225E510}" destId="{293A72CD-5322-4736-ADDA-0EFB64223679}" srcOrd="0" destOrd="0" presId="urn:microsoft.com/office/officeart/2005/8/layout/process1"/>
    <dgm:cxn modelId="{F0BF77F1-3FB8-4B37-B7E7-547D7A755C36}" srcId="{CE1A81A5-C22D-4219-923D-4443EACEBF6B}" destId="{6E42BA0D-E9EC-4C69-B25A-8E3F9225E510}" srcOrd="2" destOrd="0" parTransId="{F379B6D6-87AD-471C-AC56-40C3FF52A4DE}" sibTransId="{74EDB0FF-FA22-42A6-BB22-0138C1BEF408}"/>
    <dgm:cxn modelId="{CEAD94E6-4A7B-4B74-9BCC-CD4CE986D3AD}" type="presOf" srcId="{CE1A81A5-C22D-4219-923D-4443EACEBF6B}" destId="{22076D32-7B88-4E19-9599-56BBE1F642BF}" srcOrd="0" destOrd="0" presId="urn:microsoft.com/office/officeart/2005/8/layout/process1"/>
    <dgm:cxn modelId="{773E0F96-7AAC-45FE-92AB-4F4B5DD03DA6}" type="presOf" srcId="{47AD46B2-25CD-4747-8B33-1FE13BFBE6C7}" destId="{2F5885E2-270D-440E-A223-9D742FF5DF67}" srcOrd="0" destOrd="0" presId="urn:microsoft.com/office/officeart/2005/8/layout/process1"/>
    <dgm:cxn modelId="{8D16B0FE-5B7D-4CC9-9CD0-C42FC108C9FB}" srcId="{CE1A81A5-C22D-4219-923D-4443EACEBF6B}" destId="{7132055F-4316-48E1-8E37-98734456D49C}" srcOrd="1" destOrd="0" parTransId="{45185473-37E0-45EE-9143-B0A0F0C5CDCD}" sibTransId="{2E2CEF7B-712D-4291-99FC-D5CD23E77204}"/>
    <dgm:cxn modelId="{86921A33-027A-44D4-A72B-3CE5E4D33546}" type="presOf" srcId="{2E2CEF7B-712D-4291-99FC-D5CD23E77204}" destId="{B7C0D695-3CDB-43F5-944F-29CABABDFAB7}" srcOrd="0" destOrd="0" presId="urn:microsoft.com/office/officeart/2005/8/layout/process1"/>
    <dgm:cxn modelId="{2DB514B6-E154-466C-A98B-8BDE873DC3E7}" type="presOf" srcId="{2E2CEF7B-712D-4291-99FC-D5CD23E77204}" destId="{2E2F4814-DC64-42B5-94FE-99E58ADD2E67}" srcOrd="1" destOrd="0" presId="urn:microsoft.com/office/officeart/2005/8/layout/process1"/>
    <dgm:cxn modelId="{CCDCEA09-E9CB-450F-8235-1408976AECD8}" type="presOf" srcId="{47AD46B2-25CD-4747-8B33-1FE13BFBE6C7}" destId="{32201546-077F-442D-8C4D-E1B50A94ADE2}" srcOrd="1" destOrd="0" presId="urn:microsoft.com/office/officeart/2005/8/layout/process1"/>
    <dgm:cxn modelId="{109ADD24-DE1E-4F13-A80F-8DA72BBE026F}" type="presOf" srcId="{7132055F-4316-48E1-8E37-98734456D49C}" destId="{377EE998-CA4B-47C0-9F13-6856B58DB37F}" srcOrd="0" destOrd="0" presId="urn:microsoft.com/office/officeart/2005/8/layout/process1"/>
    <dgm:cxn modelId="{7073EE13-42BD-44C4-9105-2DCE6ED7DEEC}" type="presParOf" srcId="{22076D32-7B88-4E19-9599-56BBE1F642BF}" destId="{13E48B56-0D6A-4247-9389-D54C3D59B628}" srcOrd="0" destOrd="0" presId="urn:microsoft.com/office/officeart/2005/8/layout/process1"/>
    <dgm:cxn modelId="{B68152F4-01FA-41F2-B8AD-622936A661DC}" type="presParOf" srcId="{22076D32-7B88-4E19-9599-56BBE1F642BF}" destId="{2F5885E2-270D-440E-A223-9D742FF5DF67}" srcOrd="1" destOrd="0" presId="urn:microsoft.com/office/officeart/2005/8/layout/process1"/>
    <dgm:cxn modelId="{8F52BE3E-EF54-4B73-B17F-105D86138401}" type="presParOf" srcId="{2F5885E2-270D-440E-A223-9D742FF5DF67}" destId="{32201546-077F-442D-8C4D-E1B50A94ADE2}" srcOrd="0" destOrd="0" presId="urn:microsoft.com/office/officeart/2005/8/layout/process1"/>
    <dgm:cxn modelId="{C486F537-A5B9-4AD0-B2CA-EA4C6EC5EF4C}" type="presParOf" srcId="{22076D32-7B88-4E19-9599-56BBE1F642BF}" destId="{377EE998-CA4B-47C0-9F13-6856B58DB37F}" srcOrd="2" destOrd="0" presId="urn:microsoft.com/office/officeart/2005/8/layout/process1"/>
    <dgm:cxn modelId="{562A876A-EB46-452C-B185-3E85D4375BA1}" type="presParOf" srcId="{22076D32-7B88-4E19-9599-56BBE1F642BF}" destId="{B7C0D695-3CDB-43F5-944F-29CABABDFAB7}" srcOrd="3" destOrd="0" presId="urn:microsoft.com/office/officeart/2005/8/layout/process1"/>
    <dgm:cxn modelId="{15DBA249-4082-4E96-818F-42BBB0C7B688}" type="presParOf" srcId="{B7C0D695-3CDB-43F5-944F-29CABABDFAB7}" destId="{2E2F4814-DC64-42B5-94FE-99E58ADD2E67}" srcOrd="0" destOrd="0" presId="urn:microsoft.com/office/officeart/2005/8/layout/process1"/>
    <dgm:cxn modelId="{718C0B6F-0EE3-42B6-BF0F-EF58128D1EBE}" type="presParOf" srcId="{22076D32-7B88-4E19-9599-56BBE1F642BF}" destId="{293A72CD-5322-4736-ADDA-0EFB6422367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F87464-AC23-4809-A618-F4D49CF7CB92}" type="doc">
      <dgm:prSet loTypeId="urn:microsoft.com/office/officeart/2005/8/layout/venn3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31CEB50-467F-4758-B0A3-BDFA92B3D059}">
      <dgm:prSet phldrT="[Текст]" custT="1"/>
      <dgm:spPr/>
      <dgm:t>
        <a:bodyPr/>
        <a:lstStyle/>
        <a:p>
          <a:r>
            <a:rPr lang="ru-RU" sz="1600" dirty="0" smtClean="0"/>
            <a:t>Присвоение индекса квалификационной оценки</a:t>
          </a:r>
          <a:endParaRPr lang="ru-RU" sz="1600" dirty="0"/>
        </a:p>
      </dgm:t>
    </dgm:pt>
    <dgm:pt modelId="{AC1789EB-930E-4B3A-B537-574DF0779317}" type="parTrans" cxnId="{7F213B20-AA51-4889-A668-DF16C2E214B5}">
      <dgm:prSet/>
      <dgm:spPr/>
      <dgm:t>
        <a:bodyPr/>
        <a:lstStyle/>
        <a:p>
          <a:endParaRPr lang="ru-RU"/>
        </a:p>
      </dgm:t>
    </dgm:pt>
    <dgm:pt modelId="{EC85B040-A24D-4FD9-A9D5-6A6E7969BA7B}" type="sibTrans" cxnId="{7F213B20-AA51-4889-A668-DF16C2E214B5}">
      <dgm:prSet/>
      <dgm:spPr/>
      <dgm:t>
        <a:bodyPr/>
        <a:lstStyle/>
        <a:p>
          <a:endParaRPr lang="ru-RU"/>
        </a:p>
      </dgm:t>
    </dgm:pt>
    <dgm:pt modelId="{1E3DC1C7-7B24-4F46-BC7C-6E1D3C5B2311}">
      <dgm:prSet phldrT="[Текст]" custT="1"/>
      <dgm:spPr/>
      <dgm:t>
        <a:bodyPr/>
        <a:lstStyle/>
        <a:p>
          <a:r>
            <a:rPr lang="ru-RU" sz="1600" dirty="0" smtClean="0"/>
            <a:t>Общие данные        о деятельности предприятия</a:t>
          </a:r>
          <a:endParaRPr lang="ru-RU" sz="1600" dirty="0"/>
        </a:p>
      </dgm:t>
    </dgm:pt>
    <dgm:pt modelId="{7E97DBFD-B598-476C-88B2-496041BC8B59}" type="parTrans" cxnId="{43CEBB09-AC54-40F9-951F-D52539231EAB}">
      <dgm:prSet/>
      <dgm:spPr/>
      <dgm:t>
        <a:bodyPr/>
        <a:lstStyle/>
        <a:p>
          <a:endParaRPr lang="ru-RU"/>
        </a:p>
      </dgm:t>
    </dgm:pt>
    <dgm:pt modelId="{47315B4B-C1C0-4E2B-A8CD-866ABA9DC48E}" type="sibTrans" cxnId="{43CEBB09-AC54-40F9-951F-D52539231EAB}">
      <dgm:prSet/>
      <dgm:spPr/>
      <dgm:t>
        <a:bodyPr/>
        <a:lstStyle/>
        <a:p>
          <a:endParaRPr lang="ru-RU"/>
        </a:p>
      </dgm:t>
    </dgm:pt>
    <dgm:pt modelId="{D6A244BE-9425-4715-BF64-A19C5ECD0C5D}">
      <dgm:prSet phldrT="[Текст]" custT="1"/>
      <dgm:spPr/>
      <dgm:t>
        <a:bodyPr/>
        <a:lstStyle/>
        <a:p>
          <a:r>
            <a:rPr lang="ru-RU" sz="1600" dirty="0" smtClean="0"/>
            <a:t>Финансово-экономическое состояние предприятия</a:t>
          </a:r>
          <a:endParaRPr lang="ru-RU" sz="1600" dirty="0"/>
        </a:p>
      </dgm:t>
    </dgm:pt>
    <dgm:pt modelId="{249376E9-F23D-4561-B140-4E3E39C7F637}" type="parTrans" cxnId="{817B2C61-D430-4742-8A34-C5941D33F79F}">
      <dgm:prSet/>
      <dgm:spPr/>
      <dgm:t>
        <a:bodyPr/>
        <a:lstStyle/>
        <a:p>
          <a:endParaRPr lang="ru-RU"/>
        </a:p>
      </dgm:t>
    </dgm:pt>
    <dgm:pt modelId="{4D61826C-4CA0-4342-8B7B-73E308E0AE61}" type="sibTrans" cxnId="{817B2C61-D430-4742-8A34-C5941D33F79F}">
      <dgm:prSet/>
      <dgm:spPr/>
      <dgm:t>
        <a:bodyPr/>
        <a:lstStyle/>
        <a:p>
          <a:endParaRPr lang="ru-RU"/>
        </a:p>
      </dgm:t>
    </dgm:pt>
    <dgm:pt modelId="{32AD73A5-D54A-4CAC-AB24-981312700D4F}">
      <dgm:prSet phldrT="[Текст]" custT="1"/>
      <dgm:spPr/>
      <dgm:t>
        <a:bodyPr/>
        <a:lstStyle/>
        <a:p>
          <a:pPr algn="ctr"/>
          <a:r>
            <a:rPr lang="ru-RU" sz="1600" dirty="0" smtClean="0"/>
            <a:t>Оценка потенциала предприятия</a:t>
          </a:r>
          <a:endParaRPr lang="ru-RU" sz="1600" dirty="0"/>
        </a:p>
      </dgm:t>
    </dgm:pt>
    <dgm:pt modelId="{6870BB0F-F812-4764-8672-8A9CBE757D35}" type="parTrans" cxnId="{2A92CB60-CDFA-4A3E-B9AC-38D7B1D94C5D}">
      <dgm:prSet/>
      <dgm:spPr/>
      <dgm:t>
        <a:bodyPr/>
        <a:lstStyle/>
        <a:p>
          <a:endParaRPr lang="ru-RU"/>
        </a:p>
      </dgm:t>
    </dgm:pt>
    <dgm:pt modelId="{48FC9094-D2E1-42CC-8E17-23E7D5E0117F}" type="sibTrans" cxnId="{2A92CB60-CDFA-4A3E-B9AC-38D7B1D94C5D}">
      <dgm:prSet/>
      <dgm:spPr/>
      <dgm:t>
        <a:bodyPr/>
        <a:lstStyle/>
        <a:p>
          <a:endParaRPr lang="ru-RU"/>
        </a:p>
      </dgm:t>
    </dgm:pt>
    <dgm:pt modelId="{D1D81DD3-469D-4ECC-8E5F-C6CA0C4C61B3}" type="pres">
      <dgm:prSet presAssocID="{0EF87464-AC23-4809-A618-F4D49CF7CB9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F3ABF6-9A2F-40D5-96ED-8DF9B381BD52}" type="pres">
      <dgm:prSet presAssocID="{731CEB50-467F-4758-B0A3-BDFA92B3D059}" presName="Name5" presStyleLbl="vennNode1" presStyleIdx="0" presStyleCnt="4" custScaleX="210524" custScaleY="106040" custLinFactX="-5178" custLinFactNeighborX="-100000" custLinFactNeighborY="36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4E018754-4E9F-463E-AB51-B35A3990F983}" type="pres">
      <dgm:prSet presAssocID="{EC85B040-A24D-4FD9-A9D5-6A6E7969BA7B}" presName="space" presStyleCnt="0"/>
      <dgm:spPr/>
    </dgm:pt>
    <dgm:pt modelId="{7C1B86CB-EEDC-4F73-A6DC-9634D20AFE4C}" type="pres">
      <dgm:prSet presAssocID="{1E3DC1C7-7B24-4F46-BC7C-6E1D3C5B2311}" presName="Name5" presStyleLbl="vennNode1" presStyleIdx="1" presStyleCnt="4" custScaleX="193757" custScaleY="104913" custLinFactNeighborX="-81422" custLinFactNeighborY="18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C19593C4-AFE1-497C-B9DD-D6FA15E2C393}" type="pres">
      <dgm:prSet presAssocID="{47315B4B-C1C0-4E2B-A8CD-866ABA9DC48E}" presName="space" presStyleCnt="0"/>
      <dgm:spPr/>
    </dgm:pt>
    <dgm:pt modelId="{D69CF9B5-5BE1-40CE-A708-C018FF50E844}" type="pres">
      <dgm:prSet presAssocID="{D6A244BE-9425-4715-BF64-A19C5ECD0C5D}" presName="Name5" presStyleLbl="vennNode1" presStyleIdx="2" presStyleCnt="4" custScaleX="178962" custScaleY="105881" custLinFactNeighborX="-40586" custLinFactNeighborY="-181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45E371B0-9885-4FE8-BE36-5FAF3DD9B5E0}" type="pres">
      <dgm:prSet presAssocID="{4D61826C-4CA0-4342-8B7B-73E308E0AE61}" presName="space" presStyleCnt="0"/>
      <dgm:spPr/>
    </dgm:pt>
    <dgm:pt modelId="{B9F4FC41-2C54-4654-A941-A6D1023D11BC}" type="pres">
      <dgm:prSet presAssocID="{32AD73A5-D54A-4CAC-AB24-981312700D4F}" presName="Name5" presStyleLbl="vennNode1" presStyleIdx="3" presStyleCnt="4" custScaleX="184077" custScaleY="106111" custLinFactNeighborX="-21167" custLinFactNeighborY="3718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</dgm:ptLst>
  <dgm:cxnLst>
    <dgm:cxn modelId="{2A92CB60-CDFA-4A3E-B9AC-38D7B1D94C5D}" srcId="{0EF87464-AC23-4809-A618-F4D49CF7CB92}" destId="{32AD73A5-D54A-4CAC-AB24-981312700D4F}" srcOrd="3" destOrd="0" parTransId="{6870BB0F-F812-4764-8672-8A9CBE757D35}" sibTransId="{48FC9094-D2E1-42CC-8E17-23E7D5E0117F}"/>
    <dgm:cxn modelId="{36189969-CCF3-4056-A521-1D5432DDBF44}" type="presOf" srcId="{731CEB50-467F-4758-B0A3-BDFA92B3D059}" destId="{31F3ABF6-9A2F-40D5-96ED-8DF9B381BD52}" srcOrd="0" destOrd="0" presId="urn:microsoft.com/office/officeart/2005/8/layout/venn3"/>
    <dgm:cxn modelId="{C77A8431-0BDF-4FD0-8044-FCD844299CCB}" type="presOf" srcId="{1E3DC1C7-7B24-4F46-BC7C-6E1D3C5B2311}" destId="{7C1B86CB-EEDC-4F73-A6DC-9634D20AFE4C}" srcOrd="0" destOrd="0" presId="urn:microsoft.com/office/officeart/2005/8/layout/venn3"/>
    <dgm:cxn modelId="{8BF0DBF6-E02F-4887-9B77-B6F15F4FCAF4}" type="presOf" srcId="{D6A244BE-9425-4715-BF64-A19C5ECD0C5D}" destId="{D69CF9B5-5BE1-40CE-A708-C018FF50E844}" srcOrd="0" destOrd="0" presId="urn:microsoft.com/office/officeart/2005/8/layout/venn3"/>
    <dgm:cxn modelId="{817B2C61-D430-4742-8A34-C5941D33F79F}" srcId="{0EF87464-AC23-4809-A618-F4D49CF7CB92}" destId="{D6A244BE-9425-4715-BF64-A19C5ECD0C5D}" srcOrd="2" destOrd="0" parTransId="{249376E9-F23D-4561-B140-4E3E39C7F637}" sibTransId="{4D61826C-4CA0-4342-8B7B-73E308E0AE61}"/>
    <dgm:cxn modelId="{73D42747-F4DB-4B64-9044-2054B8C242E4}" type="presOf" srcId="{32AD73A5-D54A-4CAC-AB24-981312700D4F}" destId="{B9F4FC41-2C54-4654-A941-A6D1023D11BC}" srcOrd="0" destOrd="0" presId="urn:microsoft.com/office/officeart/2005/8/layout/venn3"/>
    <dgm:cxn modelId="{43CEBB09-AC54-40F9-951F-D52539231EAB}" srcId="{0EF87464-AC23-4809-A618-F4D49CF7CB92}" destId="{1E3DC1C7-7B24-4F46-BC7C-6E1D3C5B2311}" srcOrd="1" destOrd="0" parTransId="{7E97DBFD-B598-476C-88B2-496041BC8B59}" sibTransId="{47315B4B-C1C0-4E2B-A8CD-866ABA9DC48E}"/>
    <dgm:cxn modelId="{2845E2C7-E291-4E21-8910-7CB58A2AAABD}" type="presOf" srcId="{0EF87464-AC23-4809-A618-F4D49CF7CB92}" destId="{D1D81DD3-469D-4ECC-8E5F-C6CA0C4C61B3}" srcOrd="0" destOrd="0" presId="urn:microsoft.com/office/officeart/2005/8/layout/venn3"/>
    <dgm:cxn modelId="{7F213B20-AA51-4889-A668-DF16C2E214B5}" srcId="{0EF87464-AC23-4809-A618-F4D49CF7CB92}" destId="{731CEB50-467F-4758-B0A3-BDFA92B3D059}" srcOrd="0" destOrd="0" parTransId="{AC1789EB-930E-4B3A-B537-574DF0779317}" sibTransId="{EC85B040-A24D-4FD9-A9D5-6A6E7969BA7B}"/>
    <dgm:cxn modelId="{BD00E10F-19E9-4543-BD9D-7141226DD266}" type="presParOf" srcId="{D1D81DD3-469D-4ECC-8E5F-C6CA0C4C61B3}" destId="{31F3ABF6-9A2F-40D5-96ED-8DF9B381BD52}" srcOrd="0" destOrd="0" presId="urn:microsoft.com/office/officeart/2005/8/layout/venn3"/>
    <dgm:cxn modelId="{C64421BB-96C6-4A8A-8573-786FF70366F3}" type="presParOf" srcId="{D1D81DD3-469D-4ECC-8E5F-C6CA0C4C61B3}" destId="{4E018754-4E9F-463E-AB51-B35A3990F983}" srcOrd="1" destOrd="0" presId="urn:microsoft.com/office/officeart/2005/8/layout/venn3"/>
    <dgm:cxn modelId="{C38B7528-1F3E-47F0-BC16-BF3556F1A54F}" type="presParOf" srcId="{D1D81DD3-469D-4ECC-8E5F-C6CA0C4C61B3}" destId="{7C1B86CB-EEDC-4F73-A6DC-9634D20AFE4C}" srcOrd="2" destOrd="0" presId="urn:microsoft.com/office/officeart/2005/8/layout/venn3"/>
    <dgm:cxn modelId="{7C9C189B-2F6A-4090-867A-51FBB5F5BAD7}" type="presParOf" srcId="{D1D81DD3-469D-4ECC-8E5F-C6CA0C4C61B3}" destId="{C19593C4-AFE1-497C-B9DD-D6FA15E2C393}" srcOrd="3" destOrd="0" presId="urn:microsoft.com/office/officeart/2005/8/layout/venn3"/>
    <dgm:cxn modelId="{84A6FC31-AE9B-41DC-B986-1091C0ECA944}" type="presParOf" srcId="{D1D81DD3-469D-4ECC-8E5F-C6CA0C4C61B3}" destId="{D69CF9B5-5BE1-40CE-A708-C018FF50E844}" srcOrd="4" destOrd="0" presId="urn:microsoft.com/office/officeart/2005/8/layout/venn3"/>
    <dgm:cxn modelId="{74341DF2-1C1C-41F2-864E-32C4B14E4B96}" type="presParOf" srcId="{D1D81DD3-469D-4ECC-8E5F-C6CA0C4C61B3}" destId="{45E371B0-9885-4FE8-BE36-5FAF3DD9B5E0}" srcOrd="5" destOrd="0" presId="urn:microsoft.com/office/officeart/2005/8/layout/venn3"/>
    <dgm:cxn modelId="{75C194C4-99F0-4BD6-8CD1-D46DE5E548A8}" type="presParOf" srcId="{D1D81DD3-469D-4ECC-8E5F-C6CA0C4C61B3}" destId="{B9F4FC41-2C54-4654-A941-A6D1023D11BC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F49F5F-C363-41CD-9A0F-DB8BFD1E6AD3}" type="doc">
      <dgm:prSet loTypeId="urn:microsoft.com/office/officeart/2009/3/layout/StepUpProcess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1EC5F10A-8A49-4D1E-92EB-E2A32B8B94A3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tx1"/>
              </a:solidFill>
            </a:rPr>
            <a:t>Информация о субъекте МСП</a:t>
          </a:r>
        </a:p>
        <a:p>
          <a:pPr algn="l"/>
          <a:r>
            <a:rPr lang="ru-RU" sz="1200" dirty="0" smtClean="0"/>
            <a:t>1. Наименование субъекта МСП</a:t>
          </a:r>
        </a:p>
        <a:p>
          <a:pPr algn="l"/>
          <a:r>
            <a:rPr lang="ru-RU" sz="1200" dirty="0" smtClean="0"/>
            <a:t>2. ИНН, ОГРН, КПП</a:t>
          </a:r>
        </a:p>
        <a:p>
          <a:pPr algn="l"/>
          <a:r>
            <a:rPr lang="ru-RU" sz="1200" dirty="0" smtClean="0"/>
            <a:t>3. Адрес (юридический и фактический)</a:t>
          </a:r>
        </a:p>
        <a:p>
          <a:pPr algn="l"/>
          <a:r>
            <a:rPr lang="ru-RU" sz="1200" dirty="0" smtClean="0"/>
            <a:t>4. ФИО и контактные данные руководителя</a:t>
          </a:r>
        </a:p>
        <a:p>
          <a:pPr algn="l"/>
          <a:r>
            <a:rPr lang="ru-RU" sz="1200" dirty="0" smtClean="0"/>
            <a:t>5. Основной вид деятельности (ОКВЭД2)</a:t>
          </a:r>
        </a:p>
        <a:p>
          <a:pPr algn="l"/>
          <a:r>
            <a:rPr lang="ru-RU" sz="1200" dirty="0" smtClean="0"/>
            <a:t>6. Сведения о производимой продукции (ОКПД2)</a:t>
          </a:r>
          <a:endParaRPr lang="ru-RU" sz="1200" dirty="0"/>
        </a:p>
      </dgm:t>
    </dgm:pt>
    <dgm:pt modelId="{CD89CB72-DB22-498C-A166-42A17A127643}" type="parTrans" cxnId="{49554295-A670-4FD1-BB05-4FF2D5891B2F}">
      <dgm:prSet/>
      <dgm:spPr/>
      <dgm:t>
        <a:bodyPr/>
        <a:lstStyle/>
        <a:p>
          <a:endParaRPr lang="ru-RU"/>
        </a:p>
      </dgm:t>
    </dgm:pt>
    <dgm:pt modelId="{0AAA3562-D8CC-48CC-93A6-BB8C37CFAEB6}" type="sibTrans" cxnId="{49554295-A670-4FD1-BB05-4FF2D5891B2F}">
      <dgm:prSet/>
      <dgm:spPr/>
      <dgm:t>
        <a:bodyPr/>
        <a:lstStyle/>
        <a:p>
          <a:endParaRPr lang="ru-RU"/>
        </a:p>
      </dgm:t>
    </dgm:pt>
    <dgm:pt modelId="{8C7003F4-F487-45E8-93A9-C46F812B8759}">
      <dgm:prSet phldrT="[Текст]" custT="1"/>
      <dgm:spPr/>
      <dgm:t>
        <a:bodyPr/>
        <a:lstStyle/>
        <a:p>
          <a:pPr algn="ctr"/>
          <a:r>
            <a:rPr lang="ru-RU" sz="1400" b="1" dirty="0" smtClean="0"/>
            <a:t>Потребности субъекта МСП</a:t>
          </a:r>
        </a:p>
        <a:p>
          <a:pPr algn="l"/>
          <a:r>
            <a:rPr lang="ru-RU" sz="1200" dirty="0" smtClean="0"/>
            <a:t>1. Потребности имущественного характера </a:t>
          </a:r>
        </a:p>
        <a:p>
          <a:pPr algn="l"/>
          <a:r>
            <a:rPr lang="ru-RU" sz="1200" dirty="0" smtClean="0"/>
            <a:t>(производственные площади, складские, административные помещения, земельные участки)</a:t>
          </a:r>
        </a:p>
        <a:p>
          <a:pPr algn="l"/>
          <a:r>
            <a:rPr lang="ru-RU" sz="1200" dirty="0" smtClean="0"/>
            <a:t>2. Финансовые потребности </a:t>
          </a:r>
        </a:p>
        <a:p>
          <a:pPr algn="l"/>
          <a:r>
            <a:rPr lang="ru-RU" sz="1200" dirty="0" smtClean="0"/>
            <a:t>(кредиты, субсидии и т.д.)</a:t>
          </a:r>
        </a:p>
        <a:p>
          <a:pPr algn="l"/>
          <a:r>
            <a:rPr lang="ru-RU" sz="1200" dirty="0" smtClean="0"/>
            <a:t>3.Потребности в доступе к дополнительным энергоресурсам и коммуникациям</a:t>
          </a:r>
        </a:p>
        <a:p>
          <a:pPr algn="l"/>
          <a:r>
            <a:rPr lang="ru-RU" sz="1200" dirty="0" smtClean="0"/>
            <a:t>(электроэнергия, газоснабжение, водоснабжение и др.)</a:t>
          </a:r>
        </a:p>
        <a:p>
          <a:pPr algn="l"/>
          <a:r>
            <a:rPr lang="ru-RU" sz="1200" dirty="0" smtClean="0"/>
            <a:t>4. Потребности в оборудовании </a:t>
          </a:r>
        </a:p>
        <a:p>
          <a:pPr algn="l"/>
          <a:r>
            <a:rPr lang="ru-RU" sz="1200" dirty="0" smtClean="0"/>
            <a:t>(станки, печи, автоматы и др.)</a:t>
          </a:r>
        </a:p>
        <a:p>
          <a:pPr algn="l"/>
          <a:r>
            <a:rPr lang="ru-RU" sz="1200" dirty="0" smtClean="0"/>
            <a:t>5. Иные потребности </a:t>
          </a:r>
        </a:p>
        <a:p>
          <a:pPr algn="l"/>
          <a:r>
            <a:rPr lang="ru-RU" sz="1200" dirty="0" smtClean="0"/>
            <a:t>(патентование разработок, участие в выставках, обучение персонала, сертификация продукции и др.)</a:t>
          </a:r>
        </a:p>
        <a:p>
          <a:pPr algn="l"/>
          <a:endParaRPr lang="ru-RU" sz="1200" dirty="0"/>
        </a:p>
      </dgm:t>
    </dgm:pt>
    <dgm:pt modelId="{67EFC77B-DF98-4C6D-BE01-AF1E957711CE}" type="parTrans" cxnId="{9950A821-3002-412B-89C6-92C0AE39A10F}">
      <dgm:prSet/>
      <dgm:spPr/>
      <dgm:t>
        <a:bodyPr/>
        <a:lstStyle/>
        <a:p>
          <a:endParaRPr lang="ru-RU"/>
        </a:p>
      </dgm:t>
    </dgm:pt>
    <dgm:pt modelId="{E632F01D-B5E7-4364-9AC0-9B39CDA5C83A}" type="sibTrans" cxnId="{9950A821-3002-412B-89C6-92C0AE39A10F}">
      <dgm:prSet/>
      <dgm:spPr/>
      <dgm:t>
        <a:bodyPr/>
        <a:lstStyle/>
        <a:p>
          <a:endParaRPr lang="ru-RU"/>
        </a:p>
      </dgm:t>
    </dgm:pt>
    <dgm:pt modelId="{815301DF-87F4-446D-B2E8-4581442F0982}">
      <dgm:prSet phldrT="[Текст]" custT="1"/>
      <dgm:spPr/>
      <dgm:t>
        <a:bodyPr/>
        <a:lstStyle/>
        <a:p>
          <a:pPr algn="ctr"/>
          <a:r>
            <a:rPr lang="ru-RU" sz="1400" b="1" dirty="0" smtClean="0"/>
            <a:t>План мероприятий</a:t>
          </a:r>
        </a:p>
        <a:p>
          <a:pPr algn="l"/>
          <a:r>
            <a:rPr lang="ru-RU" sz="1400" dirty="0" smtClean="0"/>
            <a:t>1. Перечень мероприятий: финансовые и нефинансовые меры поддержки, консультационное сопровождение</a:t>
          </a:r>
        </a:p>
        <a:p>
          <a:pPr algn="l"/>
          <a:r>
            <a:rPr lang="ru-RU" sz="1400" dirty="0" smtClean="0"/>
            <a:t>2. Объёмы и источники финансирования мероприятий по «выращиванию»</a:t>
          </a:r>
        </a:p>
        <a:p>
          <a:pPr algn="l"/>
          <a:r>
            <a:rPr lang="ru-RU" sz="1400" dirty="0" smtClean="0"/>
            <a:t>3. Перечень ответственных исполнителей</a:t>
          </a:r>
        </a:p>
        <a:p>
          <a:pPr algn="l"/>
          <a:r>
            <a:rPr lang="ru-RU" sz="1400" dirty="0" smtClean="0"/>
            <a:t>4. Планируемая дата исполнения каждого мероприятия по «выращиванию»</a:t>
          </a:r>
        </a:p>
        <a:p>
          <a:pPr algn="l"/>
          <a:r>
            <a:rPr lang="ru-RU" sz="1400" dirty="0" smtClean="0"/>
            <a:t>5. Ожидаемый результат</a:t>
          </a:r>
        </a:p>
        <a:p>
          <a:pPr algn="l"/>
          <a:endParaRPr lang="ru-RU" sz="1400" dirty="0"/>
        </a:p>
      </dgm:t>
    </dgm:pt>
    <dgm:pt modelId="{CDEC9B44-FF64-47B5-8CB6-353D9028C8F7}" type="parTrans" cxnId="{768D4A2D-7A82-478C-9733-9A88C45B217C}">
      <dgm:prSet/>
      <dgm:spPr/>
      <dgm:t>
        <a:bodyPr/>
        <a:lstStyle/>
        <a:p>
          <a:endParaRPr lang="ru-RU"/>
        </a:p>
      </dgm:t>
    </dgm:pt>
    <dgm:pt modelId="{C48404D1-952D-44E6-B8D5-D7F9F38AE2BC}" type="sibTrans" cxnId="{768D4A2D-7A82-478C-9733-9A88C45B217C}">
      <dgm:prSet/>
      <dgm:spPr/>
      <dgm:t>
        <a:bodyPr/>
        <a:lstStyle/>
        <a:p>
          <a:endParaRPr lang="ru-RU"/>
        </a:p>
      </dgm:t>
    </dgm:pt>
    <dgm:pt modelId="{C2C4474B-FCE6-44E8-AE0A-B9EF042B8F99}" type="pres">
      <dgm:prSet presAssocID="{2AF49F5F-C363-41CD-9A0F-DB8BFD1E6AD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B736233-7861-408B-B8A5-0C921A912EE1}" type="pres">
      <dgm:prSet presAssocID="{1EC5F10A-8A49-4D1E-92EB-E2A32B8B94A3}" presName="composite" presStyleCnt="0"/>
      <dgm:spPr/>
    </dgm:pt>
    <dgm:pt modelId="{26BF5E15-71A5-41AA-A39B-26267213679C}" type="pres">
      <dgm:prSet presAssocID="{1EC5F10A-8A49-4D1E-92EB-E2A32B8B94A3}" presName="LShape" presStyleLbl="alignNode1" presStyleIdx="0" presStyleCnt="5" custScaleX="99093" custScaleY="103171" custLinFactNeighborX="121" custLinFactNeighborY="25997"/>
      <dgm:spPr/>
    </dgm:pt>
    <dgm:pt modelId="{C1859FD1-7D3B-4F8E-BBE0-ADDF2E6268D4}" type="pres">
      <dgm:prSet presAssocID="{1EC5F10A-8A49-4D1E-92EB-E2A32B8B94A3}" presName="ParentText" presStyleLbl="revTx" presStyleIdx="0" presStyleCnt="3" custScaleX="110400" custScaleY="62973" custLinFactNeighborX="6921" custLinFactNeighborY="16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0DD39B-487C-4AF4-A14C-8E1B1E84EA3A}" type="pres">
      <dgm:prSet presAssocID="{1EC5F10A-8A49-4D1E-92EB-E2A32B8B94A3}" presName="Triangle" presStyleLbl="alignNode1" presStyleIdx="1" presStyleCnt="5" custLinFactY="30917" custLinFactNeighborX="1393" custLinFactNeighborY="100000"/>
      <dgm:spPr/>
    </dgm:pt>
    <dgm:pt modelId="{1112AF2B-FCFA-46D0-B8E0-A928131181C8}" type="pres">
      <dgm:prSet presAssocID="{0AAA3562-D8CC-48CC-93A6-BB8C37CFAEB6}" presName="sibTrans" presStyleCnt="0"/>
      <dgm:spPr/>
    </dgm:pt>
    <dgm:pt modelId="{FE2FE9C5-C31E-4DB0-85B3-18A5DD7CE25F}" type="pres">
      <dgm:prSet presAssocID="{0AAA3562-D8CC-48CC-93A6-BB8C37CFAEB6}" presName="space" presStyleCnt="0"/>
      <dgm:spPr/>
    </dgm:pt>
    <dgm:pt modelId="{1927BFE3-6BCC-4CFF-AB99-4743132389F5}" type="pres">
      <dgm:prSet presAssocID="{8C7003F4-F487-45E8-93A9-C46F812B8759}" presName="composite" presStyleCnt="0"/>
      <dgm:spPr/>
    </dgm:pt>
    <dgm:pt modelId="{13057A8F-8830-45F1-8939-E5C8B397A6B2}" type="pres">
      <dgm:prSet presAssocID="{8C7003F4-F487-45E8-93A9-C46F812B8759}" presName="LShape" presStyleLbl="alignNode1" presStyleIdx="2" presStyleCnt="5" custScaleX="110852" custLinFactNeighborX="-7170" custLinFactNeighborY="-15497"/>
      <dgm:spPr/>
    </dgm:pt>
    <dgm:pt modelId="{C1924B8B-66E2-4150-80F5-536851E08193}" type="pres">
      <dgm:prSet presAssocID="{8C7003F4-F487-45E8-93A9-C46F812B8759}" presName="ParentText" presStyleLbl="revTx" presStyleIdx="1" presStyleCnt="3" custScaleX="120200" custLinFactNeighborX="-3232" custLinFactNeighborY="-98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328544-50E1-433B-BA34-31ADBA3F5C84}" type="pres">
      <dgm:prSet presAssocID="{8C7003F4-F487-45E8-93A9-C46F812B8759}" presName="Triangle" presStyleLbl="alignNode1" presStyleIdx="3" presStyleCnt="5" custLinFactNeighborX="-13650" custLinFactNeighborY="-4641"/>
      <dgm:spPr/>
    </dgm:pt>
    <dgm:pt modelId="{785B49E8-B2A4-446B-95A4-E12F5197ED40}" type="pres">
      <dgm:prSet presAssocID="{E632F01D-B5E7-4364-9AC0-9B39CDA5C83A}" presName="sibTrans" presStyleCnt="0"/>
      <dgm:spPr/>
    </dgm:pt>
    <dgm:pt modelId="{8251F826-C7BF-4446-BB93-15E22B9F54C7}" type="pres">
      <dgm:prSet presAssocID="{E632F01D-B5E7-4364-9AC0-9B39CDA5C83A}" presName="space" presStyleCnt="0"/>
      <dgm:spPr/>
    </dgm:pt>
    <dgm:pt modelId="{EC1DB3E8-7977-40C8-9C09-00387BE95E45}" type="pres">
      <dgm:prSet presAssocID="{815301DF-87F4-446D-B2E8-4581442F0982}" presName="composite" presStyleCnt="0"/>
      <dgm:spPr/>
    </dgm:pt>
    <dgm:pt modelId="{1FA30A97-DEDD-4EA8-9905-0856F95A8DA7}" type="pres">
      <dgm:prSet presAssocID="{815301DF-87F4-446D-B2E8-4581442F0982}" presName="LShape" presStyleLbl="alignNode1" presStyleIdx="4" presStyleCnt="5" custLinFactNeighborX="-3428" custLinFactNeighborY="1227"/>
      <dgm:spPr/>
    </dgm:pt>
    <dgm:pt modelId="{D8E075D9-BC7E-427C-8A1C-C2E137DBB9DE}" type="pres">
      <dgm:prSet presAssocID="{815301DF-87F4-446D-B2E8-4581442F0982}" presName="ParentText" presStyleLbl="revTx" presStyleIdx="2" presStyleCnt="3" custScaleX="95605" custLinFactNeighborX="-4084" custLinFactNeighborY="13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008677-AAB7-4B15-8441-5A60F67455AF}" type="presOf" srcId="{815301DF-87F4-446D-B2E8-4581442F0982}" destId="{D8E075D9-BC7E-427C-8A1C-C2E137DBB9DE}" srcOrd="0" destOrd="0" presId="urn:microsoft.com/office/officeart/2009/3/layout/StepUpProcess"/>
    <dgm:cxn modelId="{8920A5C8-430E-4989-A1E6-A12440002BCF}" type="presOf" srcId="{1EC5F10A-8A49-4D1E-92EB-E2A32B8B94A3}" destId="{C1859FD1-7D3B-4F8E-BBE0-ADDF2E6268D4}" srcOrd="0" destOrd="0" presId="urn:microsoft.com/office/officeart/2009/3/layout/StepUpProcess"/>
    <dgm:cxn modelId="{49554295-A670-4FD1-BB05-4FF2D5891B2F}" srcId="{2AF49F5F-C363-41CD-9A0F-DB8BFD1E6AD3}" destId="{1EC5F10A-8A49-4D1E-92EB-E2A32B8B94A3}" srcOrd="0" destOrd="0" parTransId="{CD89CB72-DB22-498C-A166-42A17A127643}" sibTransId="{0AAA3562-D8CC-48CC-93A6-BB8C37CFAEB6}"/>
    <dgm:cxn modelId="{768D4A2D-7A82-478C-9733-9A88C45B217C}" srcId="{2AF49F5F-C363-41CD-9A0F-DB8BFD1E6AD3}" destId="{815301DF-87F4-446D-B2E8-4581442F0982}" srcOrd="2" destOrd="0" parTransId="{CDEC9B44-FF64-47B5-8CB6-353D9028C8F7}" sibTransId="{C48404D1-952D-44E6-B8D5-D7F9F38AE2BC}"/>
    <dgm:cxn modelId="{9950A821-3002-412B-89C6-92C0AE39A10F}" srcId="{2AF49F5F-C363-41CD-9A0F-DB8BFD1E6AD3}" destId="{8C7003F4-F487-45E8-93A9-C46F812B8759}" srcOrd="1" destOrd="0" parTransId="{67EFC77B-DF98-4C6D-BE01-AF1E957711CE}" sibTransId="{E632F01D-B5E7-4364-9AC0-9B39CDA5C83A}"/>
    <dgm:cxn modelId="{DC4623AD-E0EC-487D-87F3-3F0A6E97255B}" type="presOf" srcId="{2AF49F5F-C363-41CD-9A0F-DB8BFD1E6AD3}" destId="{C2C4474B-FCE6-44E8-AE0A-B9EF042B8F99}" srcOrd="0" destOrd="0" presId="urn:microsoft.com/office/officeart/2009/3/layout/StepUpProcess"/>
    <dgm:cxn modelId="{66FF1B6B-600A-4C53-8D6A-39B3ADA07731}" type="presOf" srcId="{8C7003F4-F487-45E8-93A9-C46F812B8759}" destId="{C1924B8B-66E2-4150-80F5-536851E08193}" srcOrd="0" destOrd="0" presId="urn:microsoft.com/office/officeart/2009/3/layout/StepUpProcess"/>
    <dgm:cxn modelId="{57EB64F6-5C65-426A-8772-AE36BE021F95}" type="presParOf" srcId="{C2C4474B-FCE6-44E8-AE0A-B9EF042B8F99}" destId="{4B736233-7861-408B-B8A5-0C921A912EE1}" srcOrd="0" destOrd="0" presId="urn:microsoft.com/office/officeart/2009/3/layout/StepUpProcess"/>
    <dgm:cxn modelId="{169B3661-6DDB-40B1-AC73-C646F91DC8E7}" type="presParOf" srcId="{4B736233-7861-408B-B8A5-0C921A912EE1}" destId="{26BF5E15-71A5-41AA-A39B-26267213679C}" srcOrd="0" destOrd="0" presId="urn:microsoft.com/office/officeart/2009/3/layout/StepUpProcess"/>
    <dgm:cxn modelId="{B4BA57DC-3987-40FD-B3D0-924FE457778F}" type="presParOf" srcId="{4B736233-7861-408B-B8A5-0C921A912EE1}" destId="{C1859FD1-7D3B-4F8E-BBE0-ADDF2E6268D4}" srcOrd="1" destOrd="0" presId="urn:microsoft.com/office/officeart/2009/3/layout/StepUpProcess"/>
    <dgm:cxn modelId="{4374B944-503D-4C71-B9A8-560CB66321AC}" type="presParOf" srcId="{4B736233-7861-408B-B8A5-0C921A912EE1}" destId="{920DD39B-487C-4AF4-A14C-8E1B1E84EA3A}" srcOrd="2" destOrd="0" presId="urn:microsoft.com/office/officeart/2009/3/layout/StepUpProcess"/>
    <dgm:cxn modelId="{4BC8B5D5-BEE1-4C49-9C38-4C9F8B9C666B}" type="presParOf" srcId="{C2C4474B-FCE6-44E8-AE0A-B9EF042B8F99}" destId="{1112AF2B-FCFA-46D0-B8E0-A928131181C8}" srcOrd="1" destOrd="0" presId="urn:microsoft.com/office/officeart/2009/3/layout/StepUpProcess"/>
    <dgm:cxn modelId="{A0459605-329F-4C20-BE10-3D02A5DAC268}" type="presParOf" srcId="{1112AF2B-FCFA-46D0-B8E0-A928131181C8}" destId="{FE2FE9C5-C31E-4DB0-85B3-18A5DD7CE25F}" srcOrd="0" destOrd="0" presId="urn:microsoft.com/office/officeart/2009/3/layout/StepUpProcess"/>
    <dgm:cxn modelId="{2C90F75F-7F57-4001-B077-2C2859A89F30}" type="presParOf" srcId="{C2C4474B-FCE6-44E8-AE0A-B9EF042B8F99}" destId="{1927BFE3-6BCC-4CFF-AB99-4743132389F5}" srcOrd="2" destOrd="0" presId="urn:microsoft.com/office/officeart/2009/3/layout/StepUpProcess"/>
    <dgm:cxn modelId="{2268628F-0180-451A-A6B4-4FF2E288B004}" type="presParOf" srcId="{1927BFE3-6BCC-4CFF-AB99-4743132389F5}" destId="{13057A8F-8830-45F1-8939-E5C8B397A6B2}" srcOrd="0" destOrd="0" presId="urn:microsoft.com/office/officeart/2009/3/layout/StepUpProcess"/>
    <dgm:cxn modelId="{7C0007F7-F28E-4DDA-A729-C76152F2800A}" type="presParOf" srcId="{1927BFE3-6BCC-4CFF-AB99-4743132389F5}" destId="{C1924B8B-66E2-4150-80F5-536851E08193}" srcOrd="1" destOrd="0" presId="urn:microsoft.com/office/officeart/2009/3/layout/StepUpProcess"/>
    <dgm:cxn modelId="{5A066988-D5D0-40F9-B40D-CE14F595ABEF}" type="presParOf" srcId="{1927BFE3-6BCC-4CFF-AB99-4743132389F5}" destId="{16328544-50E1-433B-BA34-31ADBA3F5C84}" srcOrd="2" destOrd="0" presId="urn:microsoft.com/office/officeart/2009/3/layout/StepUpProcess"/>
    <dgm:cxn modelId="{62B67726-8A4C-43D1-8F79-795F19CB2268}" type="presParOf" srcId="{C2C4474B-FCE6-44E8-AE0A-B9EF042B8F99}" destId="{785B49E8-B2A4-446B-95A4-E12F5197ED40}" srcOrd="3" destOrd="0" presId="urn:microsoft.com/office/officeart/2009/3/layout/StepUpProcess"/>
    <dgm:cxn modelId="{FF885260-9C6D-4400-806A-2EB7ED856861}" type="presParOf" srcId="{785B49E8-B2A4-446B-95A4-E12F5197ED40}" destId="{8251F826-C7BF-4446-BB93-15E22B9F54C7}" srcOrd="0" destOrd="0" presId="urn:microsoft.com/office/officeart/2009/3/layout/StepUpProcess"/>
    <dgm:cxn modelId="{584DFCAE-84ED-489B-B71C-00D1F7145D16}" type="presParOf" srcId="{C2C4474B-FCE6-44E8-AE0A-B9EF042B8F99}" destId="{EC1DB3E8-7977-40C8-9C09-00387BE95E45}" srcOrd="4" destOrd="0" presId="urn:microsoft.com/office/officeart/2009/3/layout/StepUpProcess"/>
    <dgm:cxn modelId="{4DE5A6BD-79C7-4904-B767-930934A8F790}" type="presParOf" srcId="{EC1DB3E8-7977-40C8-9C09-00387BE95E45}" destId="{1FA30A97-DEDD-4EA8-9905-0856F95A8DA7}" srcOrd="0" destOrd="0" presId="urn:microsoft.com/office/officeart/2009/3/layout/StepUpProcess"/>
    <dgm:cxn modelId="{EDAF24B4-B145-448A-95FA-3F8092BF31B4}" type="presParOf" srcId="{EC1DB3E8-7977-40C8-9C09-00387BE95E45}" destId="{D8E075D9-BC7E-427C-8A1C-C2E137DBB9D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163" cy="49847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1"/>
            <a:ext cx="2951162" cy="49847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7BCFA25-D514-4607-8359-A466D21A2707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9" y="4784725"/>
            <a:ext cx="5446712" cy="3913188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451"/>
            <a:ext cx="2951163" cy="4984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1"/>
            <a:ext cx="2951162" cy="4984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1B3F7007-0115-4DE8-B363-D0E6B4DA4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368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F7007-0115-4DE8-B363-D0E6B4DA488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174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43A5-3449-4F0F-AA58-4A1F0DBB71CF}" type="datetime1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5FD3-1E09-464D-BED9-0139E3532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69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237-6317-4932-8FD1-BFCDA094F0D3}" type="datetime1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5FD3-1E09-464D-BED9-0139E3532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55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F884-6C44-4105-9CB2-D0C46C5D612B}" type="datetime1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5FD3-1E09-464D-BED9-0139E3532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33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B93E-59AD-4B5A-A378-43257E50800E}" type="datetime1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5FD3-1E09-464D-BED9-0139E3532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51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89E3-716F-4A43-A627-12F3979F8DA2}" type="datetime1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5FD3-1E09-464D-BED9-0139E3532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95D0-9615-4D82-98DD-C25AB8F0E5CD}" type="datetime1">
              <a:rPr lang="ru-RU" smtClean="0"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5FD3-1E09-464D-BED9-0139E3532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51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FA25-6B38-4164-8C4C-B000948D7A1A}" type="datetime1">
              <a:rPr lang="ru-RU" smtClean="0"/>
              <a:t>19.06.2020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5FD3-1E09-464D-BED9-0139E3532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2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1667-98AA-478E-99A1-3B0347412391}" type="datetime1">
              <a:rPr lang="ru-RU" smtClean="0"/>
              <a:t>19.06.2020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5FD3-1E09-464D-BED9-0139E3532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62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F897-E946-4B27-BC92-C04920F2E69C}" type="datetime1">
              <a:rPr lang="ru-RU" smtClean="0"/>
              <a:t>19.06.2020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5FD3-1E09-464D-BED9-0139E3532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84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4C68-84FD-46E3-ABFB-BEEACCD98FE6}" type="datetime1">
              <a:rPr lang="ru-RU" smtClean="0"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5FD3-1E09-464D-BED9-0139E3532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05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5E66-00E1-45E1-809E-B386400C1E94}" type="datetime1">
              <a:rPr lang="ru-RU" smtClean="0"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5FD3-1E09-464D-BED9-0139E3532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88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9D198-9169-45F3-90DE-D91B7BC83B38}" type="datetime1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85FD3-1E09-464D-BED9-0139E3532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3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138363"/>
            <a:ext cx="9144000" cy="2387600"/>
          </a:xfrm>
        </p:spPr>
        <p:txBody>
          <a:bodyPr anchor="ctr">
            <a:noAutofit/>
          </a:bodyPr>
          <a:lstStyle/>
          <a:p>
            <a:r>
              <a:rPr lang="ru-RU" sz="2800" b="1" dirty="0" smtClean="0"/>
              <a:t>Мероприятия по «выращиванию» субъектов малого и среднего предпринимательства производственного сектора в целях повышения уровня их технологической готовности, конкурентоспособности, а также их развития в качестве потенциальных поставщиков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477933"/>
            <a:ext cx="9144000" cy="8382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Абакан</a:t>
            </a:r>
          </a:p>
          <a:p>
            <a:r>
              <a:rPr lang="ru-RU" sz="1800" dirty="0" smtClean="0"/>
              <a:t>2020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19" y="0"/>
            <a:ext cx="2434728" cy="60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10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533"/>
            <a:ext cx="10515600" cy="54186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Цели, задачи и инструменты мероприятий по «выращиванию»</a:t>
            </a:r>
            <a:endParaRPr lang="ru-RU" sz="28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8233" y="755651"/>
            <a:ext cx="5799667" cy="270404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600" b="1" u="sng" dirty="0" smtClean="0"/>
              <a:t>Цель</a:t>
            </a:r>
            <a:r>
              <a:rPr lang="ru-RU" sz="1600" u="sng" dirty="0" smtClean="0"/>
              <a:t> 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500" dirty="0" smtClean="0"/>
              <a:t>Повышение уровня технологической готовности, конкурентоспособности субъектов МСП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500" dirty="0" smtClean="0"/>
              <a:t>Стимулирование развития субъектов МСП в качестве поставщиков при осуществлении закупок товаров, работ, услуг крупными заказчиками, определёнными Правительством РФ в соответствии с Федеральным законом от 18.07.2011 223-ФЗ «О закупках товаров, работ, услуг отдельными видами юридических лиц», а также другими крупными заказчиками, в том числе с иностранным участием, локализующим производство на территории РФ</a:t>
            </a:r>
            <a:endParaRPr lang="ru-RU" sz="1500" dirty="0"/>
          </a:p>
        </p:txBody>
      </p:sp>
      <p:sp>
        <p:nvSpPr>
          <p:cNvPr id="8" name="Объект 4"/>
          <p:cNvSpPr txBox="1">
            <a:spLocks/>
          </p:cNvSpPr>
          <p:nvPr/>
        </p:nvSpPr>
        <p:spPr>
          <a:xfrm>
            <a:off x="6197600" y="754592"/>
            <a:ext cx="5799667" cy="2814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ru-RU" sz="1600" b="1" u="sng" dirty="0" smtClean="0"/>
              <a:t>Инструменты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1500" dirty="0" smtClean="0"/>
              <a:t>Формирование и реализация комплекса мероприятий, направленных на оказание поддержки субъектам МСП производственного сектора: </a:t>
            </a:r>
          </a:p>
          <a:p>
            <a:pPr algn="just">
              <a:lnSpc>
                <a:spcPct val="50000"/>
              </a:lnSpc>
              <a:buFont typeface="Wingdings" panose="05000000000000000000" pitchFamily="2" charset="2"/>
              <a:buChar char="ü"/>
            </a:pPr>
            <a:r>
              <a:rPr lang="ru-RU" sz="1500" dirty="0" smtClean="0"/>
              <a:t>Информационная</a:t>
            </a:r>
          </a:p>
          <a:p>
            <a:pPr algn="just">
              <a:lnSpc>
                <a:spcPct val="50000"/>
              </a:lnSpc>
              <a:buFont typeface="Wingdings" panose="05000000000000000000" pitchFamily="2" charset="2"/>
              <a:buChar char="ü"/>
            </a:pPr>
            <a:r>
              <a:rPr lang="ru-RU" sz="1500" dirty="0" smtClean="0"/>
              <a:t>Консультационная</a:t>
            </a:r>
          </a:p>
          <a:p>
            <a:pPr algn="just">
              <a:lnSpc>
                <a:spcPct val="50000"/>
              </a:lnSpc>
              <a:buFont typeface="Wingdings" panose="05000000000000000000" pitchFamily="2" charset="2"/>
              <a:buChar char="ü"/>
            </a:pPr>
            <a:r>
              <a:rPr lang="ru-RU" sz="1500" dirty="0" smtClean="0"/>
              <a:t>Маркетинговая</a:t>
            </a:r>
          </a:p>
          <a:p>
            <a:pPr algn="just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ru-RU" sz="1500" dirty="0" smtClean="0"/>
              <a:t>Финансовая (включая кредитную, гарантийную, программу субсидирования, лизинг)</a:t>
            </a:r>
          </a:p>
          <a:p>
            <a:pPr algn="just">
              <a:lnSpc>
                <a:spcPct val="50000"/>
              </a:lnSpc>
              <a:buFont typeface="Wingdings" panose="05000000000000000000" pitchFamily="2" charset="2"/>
              <a:buChar char="ü"/>
            </a:pPr>
            <a:r>
              <a:rPr lang="ru-RU" sz="1500" dirty="0" smtClean="0"/>
              <a:t>Имущественная</a:t>
            </a:r>
          </a:p>
          <a:p>
            <a:pPr algn="just">
              <a:lnSpc>
                <a:spcPct val="50000"/>
              </a:lnSpc>
              <a:buFont typeface="Wingdings" panose="05000000000000000000" pitchFamily="2" charset="2"/>
              <a:buChar char="ü"/>
            </a:pPr>
            <a:r>
              <a:rPr lang="ru-RU" sz="1500" dirty="0" smtClean="0"/>
              <a:t>Иная поддержка</a:t>
            </a:r>
            <a:endParaRPr lang="ru-RU" sz="1500" dirty="0"/>
          </a:p>
        </p:txBody>
      </p:sp>
      <p:sp>
        <p:nvSpPr>
          <p:cNvPr id="9" name="Объект 4"/>
          <p:cNvSpPr txBox="1">
            <a:spLocks/>
          </p:cNvSpPr>
          <p:nvPr/>
        </p:nvSpPr>
        <p:spPr>
          <a:xfrm>
            <a:off x="220133" y="3554944"/>
            <a:ext cx="5799667" cy="30744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600" b="1" u="sng" dirty="0" smtClean="0"/>
              <a:t>Задачи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500" dirty="0" smtClean="0"/>
              <a:t>Организация эффективного взаимодействия субъектов МСП и инфраструктуры поддержки субъектов МСП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500" dirty="0" smtClean="0"/>
              <a:t>Координация и разработка (при необходимости) мер поддержки субъектов МСП при реализации мероприятий по «выращиванию»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500" dirty="0" smtClean="0"/>
              <a:t>Развитие конкурентоспособного производственного сектора МСП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500" dirty="0" smtClean="0"/>
              <a:t>Увеличение объёма закупок у субъектов МСП в общем годовом объеме закупок Заказчиков вследствие повышения уровня технологической и организационной готовности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500" dirty="0" smtClean="0"/>
              <a:t>Стимулирование инновационной активности субъектов МСП</a:t>
            </a:r>
            <a:endParaRPr lang="ru-RU" sz="1500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197600" y="3568699"/>
            <a:ext cx="5799667" cy="306070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ru-RU" sz="3400" b="1" u="sng" dirty="0" smtClean="0"/>
              <a:t>Результат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3200" dirty="0" smtClean="0"/>
              <a:t>Увеличение количества активных, экономически стабильных субъектов МСП, выпускающих конкурентоспособные товары, работы, услуги, пользующиеся спросом на целевом отраслевом сегменте рынка, которые подали заявки на участие в закупках Заказчиков и которые допущены к участию в закупках заказчиков.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3200" dirty="0" smtClean="0"/>
              <a:t>Участие в мероприятиях по «выращиванию» позволит субъектам МСП: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dirty="0" smtClean="0"/>
              <a:t>Расширить и модернизировать производство;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dirty="0" smtClean="0"/>
              <a:t>Приобрести новое оборудование, получить доступ к финансовым и материальным ресурсам;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dirty="0" smtClean="0"/>
              <a:t>Найти новые рынки для сбыта своей продукции, стать надёжными поставщиками.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853333" y="6356350"/>
            <a:ext cx="321733" cy="365125"/>
          </a:xfrm>
        </p:spPr>
        <p:txBody>
          <a:bodyPr/>
          <a:lstStyle/>
          <a:p>
            <a:fld id="{96E85FD3-1E09-464D-BED9-0139E35326E2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21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9333"/>
            <a:ext cx="10515600" cy="516467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200" b="1" dirty="0" smtClean="0"/>
              <a:t>Функционал участников мероприятий по «выращиванию»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640147"/>
              </p:ext>
            </p:extLst>
          </p:nvPr>
        </p:nvGraphicFramePr>
        <p:xfrm>
          <a:off x="228601" y="685800"/>
          <a:ext cx="11717866" cy="6355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12135"/>
                <a:gridCol w="3161453"/>
                <a:gridCol w="2822874"/>
                <a:gridCol w="2421404"/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ysClr val="windowText" lastClr="000000"/>
                          </a:solidFill>
                        </a:rPr>
                        <a:t>АО «Корпорация МСП»</a:t>
                      </a:r>
                      <a:endParaRPr lang="ru-RU" sz="1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ysClr val="windowText" lastClr="000000"/>
                          </a:solidFill>
                        </a:rPr>
                        <a:t>Уполномоченный орган исполнительной власти субъекта РФ</a:t>
                      </a:r>
                      <a:endParaRPr lang="ru-RU" sz="1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ysClr val="windowText" lastClr="000000"/>
                          </a:solidFill>
                        </a:rPr>
                        <a:t>Функции регионального центра компетенция возложены на Фонд развития Республики Хакасия</a:t>
                      </a:r>
                      <a:endParaRPr lang="ru-RU" sz="1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ysClr val="windowText" lastClr="000000"/>
                          </a:solidFill>
                        </a:rPr>
                        <a:t>Региональная квалификационная комиссия (РКК)</a:t>
                      </a:r>
                      <a:endParaRPr lang="ru-RU" sz="1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Информационное и методологическое сопровождение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Создание специализированного полномочного коллегиального органа – РКК (персональный состав, полномочия, регламент работы)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Реализация принципа «одного окна» для субъектов МСП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Утверждение Методики оценки деятельности</a:t>
                      </a:r>
                      <a:r>
                        <a:rPr lang="ru-RU" sz="1200" baseline="0" dirty="0" smtClean="0"/>
                        <a:t> субъекта МСП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Реализация мероприятий по «выращиванию» в рамках своих компетенций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Представление</a:t>
                      </a:r>
                      <a:r>
                        <a:rPr lang="ru-RU" sz="1200" baseline="0" dirty="0" smtClean="0"/>
                        <a:t> мер поддержки в рамках действующих в субъекте РФ программ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Приём</a:t>
                      </a:r>
                      <a:r>
                        <a:rPr lang="ru-RU" sz="1200" baseline="0" dirty="0" smtClean="0"/>
                        <a:t> и обработка заявок субъекта МСП на участие в мероприятиях по «выращиванию»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Рассмотрение заявок МСП на</a:t>
                      </a:r>
                      <a:r>
                        <a:rPr lang="ru-RU" sz="1200" baseline="0" dirty="0" smtClean="0"/>
                        <a:t> проведение квалификационной оценки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Проведению совместного с заказчиками консультационных (обучающих) мероприятий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Определение</a:t>
                      </a:r>
                      <a:r>
                        <a:rPr lang="ru-RU" sz="1200" baseline="0" dirty="0" smtClean="0"/>
                        <a:t> организации, уполномоченной исполнять функции регионального центра компетенций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Предварительная проверка сведений о субъекте МСП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Принятие</a:t>
                      </a:r>
                      <a:r>
                        <a:rPr lang="ru-RU" sz="1200" baseline="0" dirty="0" smtClean="0"/>
                        <a:t> решений о проведении квалификационной оценки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Мониторинг реализации мероприятий по «выращиванию»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Консолидация</a:t>
                      </a:r>
                      <a:r>
                        <a:rPr lang="ru-RU" sz="1200" baseline="0" dirty="0" smtClean="0"/>
                        <a:t> и направление в АО «Корпорации «МСП» информации о субъектах МСП, успешно выполнивших мероприятия по «выращиванию»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Организация и обеспечение работы РКК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Утверждение индивидуальной</a:t>
                      </a:r>
                      <a:r>
                        <a:rPr lang="ru-RU" sz="1200" baseline="0" dirty="0" smtClean="0"/>
                        <a:t> карты развития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Разработка предложений по оптимизации и повышению эффективности мероприятий по «выращиванию»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Координация взаимодействия РОИВ, инфраструктуры поддержки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Принятие решения о заключении Фондом развития Хакасии договора с субъектом МСП на оказание услуг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Взаимодействие</a:t>
                      </a:r>
                      <a:r>
                        <a:rPr lang="ru-RU" sz="1200" baseline="0" dirty="0" smtClean="0"/>
                        <a:t> с ФОИВ и РОИВ, заказчиками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Организация проведения квалификационной оценки субъектов МСП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Рассмотрение результатов исполнения мероприятий по «выращиванию!»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Формирование Реестра приоритетной продукции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Осуществление консультационного сопровождения субъекта МСП в закупках Заказчиков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Взаимодействие с заказчиками в части анализа и систематизации информации о специфике закупочной деятельности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Формирование отчетов о реализации мероприятий по «выращиванию»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861800" y="6356350"/>
            <a:ext cx="330200" cy="365125"/>
          </a:xfrm>
        </p:spPr>
        <p:txBody>
          <a:bodyPr/>
          <a:lstStyle/>
          <a:p>
            <a:fld id="{96E85FD3-1E09-464D-BED9-0139E35326E2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56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533" y="93133"/>
            <a:ext cx="10515600" cy="558800"/>
          </a:xfrm>
        </p:spPr>
        <p:txBody>
          <a:bodyPr anchor="t">
            <a:normAutofit/>
          </a:bodyPr>
          <a:lstStyle/>
          <a:p>
            <a:pPr algn="ctr"/>
            <a:r>
              <a:rPr lang="ru-RU" sz="2800" b="1" dirty="0" smtClean="0"/>
              <a:t>Порядок действий по внедрению мероприятий по «выращиванию»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685549"/>
              </p:ext>
            </p:extLst>
          </p:nvPr>
        </p:nvGraphicFramePr>
        <p:xfrm>
          <a:off x="338666" y="541865"/>
          <a:ext cx="11514667" cy="244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4566" y="2905780"/>
            <a:ext cx="11167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+mj-lt"/>
              </a:rPr>
              <a:t>Реестр приоритетной продукции</a:t>
            </a:r>
            <a:endParaRPr lang="ru-RU" sz="28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400" y="3380138"/>
            <a:ext cx="11696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В целях эффективного выполнения мероприятий по «выращиванию» субъектов МСП Корпорацией совместно с органами исполнительной власти субъектов РФ и организациями инфраструктуры поддержки формируется реестр приоритетной продукции, содержащий информацию о востребованных у заказчиков товарах, работах, услугах (в т.ч. инновационной, высокотехнологичной продукции, лекарственных средств).</a:t>
            </a:r>
          </a:p>
          <a:p>
            <a:pPr algn="ctr"/>
            <a:r>
              <a:rPr lang="ru-RU" sz="1600" b="1" u="sng" dirty="0" smtClean="0"/>
              <a:t>Принципы формирования реестра приоритетной продукции.</a:t>
            </a:r>
            <a:endParaRPr lang="ru-RU" sz="1600" b="1" u="sng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266690828"/>
              </p:ext>
            </p:extLst>
          </p:nvPr>
        </p:nvGraphicFramePr>
        <p:xfrm>
          <a:off x="279400" y="4683780"/>
          <a:ext cx="11633200" cy="1998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853332" y="6356350"/>
            <a:ext cx="338667" cy="365125"/>
          </a:xfrm>
        </p:spPr>
        <p:txBody>
          <a:bodyPr/>
          <a:lstStyle/>
          <a:p>
            <a:fld id="{96E85FD3-1E09-464D-BED9-0139E35326E2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17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372533"/>
          </a:xfrm>
        </p:spPr>
        <p:txBody>
          <a:bodyPr anchor="t">
            <a:noAutofit/>
          </a:bodyPr>
          <a:lstStyle/>
          <a:p>
            <a:pPr algn="ctr"/>
            <a:r>
              <a:rPr lang="ru-RU" sz="2800" b="1" dirty="0" smtClean="0"/>
              <a:t>Квалификационная оценка субъектов МСП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785044"/>
              </p:ext>
            </p:extLst>
          </p:nvPr>
        </p:nvGraphicFramePr>
        <p:xfrm>
          <a:off x="1049866" y="1347464"/>
          <a:ext cx="10363201" cy="1052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444500"/>
            <a:ext cx="11810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/>
              <a:t>Квалификационная оценка </a:t>
            </a:r>
            <a:r>
              <a:rPr lang="ru-RU" sz="1600" dirty="0" smtClean="0"/>
              <a:t>субъекта МСП является существенным этапом мероприятий по «выращиванию» и позволяет отобрать субъекты МСП, для которых участие в указанных мероприятиях будет наиболее эффективно, а также подготовить ИКР, содержащую комплекс необходимых мер поддержки и план мероприятий по развитию субъекта МСП.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51434"/>
              </p:ext>
            </p:extLst>
          </p:nvPr>
        </p:nvGraphicFramePr>
        <p:xfrm>
          <a:off x="228600" y="2436006"/>
          <a:ext cx="11734799" cy="3870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19667"/>
                <a:gridCol w="1117600"/>
                <a:gridCol w="9897532"/>
              </a:tblGrid>
              <a:tr h="22720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Группа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Баллы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Характеристика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А+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от 84 до 100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Предприятие абсолютной степени эффективности.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Предприятие рекомендуется к комплексной государственной поддержке, реализации совместных проектов, участие в региональных и федеральных проектах и программах развития.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Продукция предприятия рекомендуется для поставок госкорпорациям.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от 68 до 84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Предприятие высокой степени эффективности.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Предприятие рекомендуется к оказанию государственной поддержки для реализации программы развития или инвестиционных проектов.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Предприятие рекомендуется к включению в программы «выращивания» поставщиков.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В+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от 52 до 68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Эффективное предприятие.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Предприятие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относится к перспективным, с точки зрения оказания поддержки для дальнейшего развития.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Рекомендуется поддержка по основным направлениям деятельности предприятия. Возможно включение в программы «выращивания» поставщиков.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от 36 до 52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Предприятие средней степени эффективности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Предприятие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требует точечного усиления деятельности. Рекомендуется оказание поддержки через РЦИ, иные региональные структуры поддержки для реализации существующего потенциала. Включение в программы «выращивания» поставщиков маловероятны (возможны индивидуальные случаи)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до 36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Малоэффективное предприятие.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Предприятие нуждается в консультационной поддержке по оптимизации или организации бизнес-процессов, различных видах консалтинга.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Оказание иной поддержки не рекомендуется.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3133" y="6306966"/>
            <a:ext cx="12098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smtClean="0"/>
              <a:t>В мероприятиях по «выращиванию» принимают участие субъекты МСП, прошедшие квалификационную оценку с баллом </a:t>
            </a:r>
            <a:r>
              <a:rPr lang="en-US" sz="1200" dirty="0" smtClean="0"/>
              <a:t>&gt;</a:t>
            </a:r>
            <a:r>
              <a:rPr lang="ru-RU" sz="1200" dirty="0" smtClean="0"/>
              <a:t> 52 ( группы А+, А, В+).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smtClean="0"/>
              <a:t>За субъектов РФ закреплены полномочия по изменению значимости весом по качественным показателям в соответствии с действующими приоритетами развития сектора МСП.</a:t>
            </a:r>
            <a:endParaRPr lang="ru-RU" sz="1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878732" y="6356350"/>
            <a:ext cx="313267" cy="365125"/>
          </a:xfrm>
        </p:spPr>
        <p:txBody>
          <a:bodyPr/>
          <a:lstStyle/>
          <a:p>
            <a:fld id="{96E85FD3-1E09-464D-BED9-0139E35326E2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2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402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Индивидуальная карта развития субъекта МСП</a:t>
            </a:r>
            <a:endParaRPr lang="ru-RU" sz="28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9784"/>
              </p:ext>
            </p:extLst>
          </p:nvPr>
        </p:nvGraphicFramePr>
        <p:xfrm>
          <a:off x="169333" y="1825625"/>
          <a:ext cx="11777133" cy="4736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799" y="532781"/>
            <a:ext cx="1150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Индивидуальная карта развития</a:t>
            </a:r>
            <a:r>
              <a:rPr lang="ru-RU" dirty="0" smtClean="0"/>
              <a:t> (ИКР) – план-график («дорожная карта») выполнения мероприятий по «выращиванию» субъекта МСП, с указанием перечня и сроков выполнения мероприятий по «выращиванию», ответственных лиц, объёмов и источников финансирования, формируемая по результатам квалификационной оценки субъекта МСП.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89467" y="1916125"/>
            <a:ext cx="287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ИКР – включает в себя:</a:t>
            </a:r>
            <a:endParaRPr lang="ru-RU" b="1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3970867" y="1733110"/>
            <a:ext cx="537634" cy="550333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1399116" y="2473270"/>
            <a:ext cx="537634" cy="550333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2713178">
            <a:off x="2770152" y="2248630"/>
            <a:ext cx="537634" cy="550333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810998" y="6356350"/>
            <a:ext cx="381001" cy="365125"/>
          </a:xfrm>
        </p:spPr>
        <p:txBody>
          <a:bodyPr/>
          <a:lstStyle/>
          <a:p>
            <a:fld id="{96E85FD3-1E09-464D-BED9-0139E35326E2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82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0467" y="60326"/>
            <a:ext cx="10515600" cy="37994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800" b="1" dirty="0" smtClean="0"/>
              <a:t>Основные этапы проекта по «выращиванию»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124234"/>
              </p:ext>
            </p:extLst>
          </p:nvPr>
        </p:nvGraphicFramePr>
        <p:xfrm>
          <a:off x="215898" y="440267"/>
          <a:ext cx="11730568" cy="28344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23879"/>
                <a:gridCol w="2150919"/>
                <a:gridCol w="2680075"/>
                <a:gridCol w="2480967"/>
                <a:gridCol w="2766236"/>
                <a:gridCol w="328492"/>
              </a:tblGrid>
              <a:tr h="700391"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Этап 1</a:t>
                      </a:r>
                    </a:p>
                    <a:p>
                      <a:pPr algn="ctr"/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Предквалификационный отбор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Этап 2</a:t>
                      </a:r>
                    </a:p>
                    <a:p>
                      <a:pPr algn="ctr"/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Проведение квалификационной оценки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Этап 3</a:t>
                      </a:r>
                    </a:p>
                    <a:p>
                      <a:pPr algn="ctr"/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«Выращивание» субъекта МСП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Этап 4</a:t>
                      </a:r>
                    </a:p>
                    <a:p>
                      <a:pPr algn="ctr"/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Вывод на закупочные процедуры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996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МСП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 Заявка на участие в мероприятиях по «выращиванию»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4. Заключение договора с субъектом</a:t>
                      </a:r>
                      <a:r>
                        <a:rPr lang="ru-RU" sz="1200" baseline="0" dirty="0" smtClean="0"/>
                        <a:t> МСП об оказании услуг и проведении квалификационной оценки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8. Выполнение мероприятий ИКР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11. Консультационное сопровождение субъекта МСП при участии в закупках заказчиков в течение 1 года</a:t>
                      </a:r>
                      <a:endParaRPr lang="ru-RU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заказчики</a:t>
                      </a:r>
                      <a:endParaRPr lang="ru-RU" dirty="0"/>
                    </a:p>
                  </a:txBody>
                  <a:tcPr vert="vert270" anchor="b"/>
                </a:tc>
              </a:tr>
              <a:tr h="50187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Фонд развития Хакасии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2. Предварительная проверка сведений о субъекте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5. Отчёт о квалификационной оценке + рекомендации по «выращиванию»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7. Формирование ИКР, последующий</a:t>
                      </a:r>
                      <a:r>
                        <a:rPr lang="ru-RU" sz="1200" baseline="0" dirty="0" smtClean="0"/>
                        <a:t> мониторинг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996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РКК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3. Принятие решения о проведении квалификационной оценки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6. Принятие решения о реализации мероприятия по «выращиванию»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9.</a:t>
                      </a:r>
                      <a:r>
                        <a:rPr lang="ru-RU" sz="1200" baseline="0" dirty="0" smtClean="0"/>
                        <a:t> Принятие решения об успешном завершении мероприятий ИКР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10. Итоговая квалификационная оценка по результатам</a:t>
                      </a:r>
                      <a:r>
                        <a:rPr lang="ru-RU" sz="1200" baseline="0" dirty="0" smtClean="0"/>
                        <a:t> «выращивания»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570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≤</a:t>
                      </a:r>
                      <a:r>
                        <a:rPr lang="ru-RU" sz="1400" dirty="0" smtClean="0"/>
                        <a:t> 10 дней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≤</a:t>
                      </a:r>
                      <a:r>
                        <a:rPr lang="ru-RU" sz="1400" dirty="0" smtClean="0"/>
                        <a:t> 45 дней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≤</a:t>
                      </a:r>
                      <a:r>
                        <a:rPr lang="ru-RU" sz="1400" dirty="0" smtClean="0"/>
                        <a:t> 18 месяцев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≤</a:t>
                      </a:r>
                      <a:r>
                        <a:rPr lang="ru-RU" sz="1400" baseline="0" dirty="0" smtClean="0"/>
                        <a:t> 12 месяцев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422458" y="1333604"/>
            <a:ext cx="0" cy="49106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422458" y="2207735"/>
            <a:ext cx="0" cy="49106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209531" y="1579138"/>
            <a:ext cx="0" cy="49106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209531" y="2266081"/>
            <a:ext cx="0" cy="49106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 flipV="1">
            <a:off x="8255000" y="1454304"/>
            <a:ext cx="8468" cy="49106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8551333" y="1579138"/>
            <a:ext cx="8467" cy="125719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 flipV="1">
            <a:off x="11125201" y="1686263"/>
            <a:ext cx="16932" cy="897074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5166" y="3293451"/>
            <a:ext cx="114892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/>
              <a:t>Результаты мониторинга представляются в Корпорацию и включают информацию о субъектах МСП, успешно выполнивших мероприятия по «выращиванию» в рамках ИКР, в также информацию о причинах их невыполнения в целях последующего анализа и подготовки предложений по оптимизации и повышению эффективности мероприятий по «выращиванию».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17499" y="3994984"/>
            <a:ext cx="11421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Преимущества для участников мероприятий по «выращиванию»</a:t>
            </a:r>
            <a:endParaRPr lang="ru-RU" sz="1600" b="1" dirty="0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315032"/>
              </p:ext>
            </p:extLst>
          </p:nvPr>
        </p:nvGraphicFramePr>
        <p:xfrm>
          <a:off x="110066" y="4250658"/>
          <a:ext cx="11836400" cy="2468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265333"/>
                <a:gridCol w="5571067"/>
              </a:tblGrid>
              <a:tr h="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Фонд содействия инновациям</a:t>
                      </a:r>
                      <a:r>
                        <a:rPr lang="ru-RU" sz="1200" b="1" baseline="0" dirty="0" smtClean="0"/>
                        <a:t> - </a:t>
                      </a:r>
                      <a:r>
                        <a:rPr lang="ru-RU" sz="1200" b="1" dirty="0" smtClean="0"/>
                        <a:t>Конкурс  «Коммерциализация» </a:t>
                      </a:r>
                    </a:p>
                    <a:p>
                      <a:r>
                        <a:rPr lang="ru-RU" sz="1200" b="0" dirty="0" smtClean="0"/>
                        <a:t>Участники мероприятий по «выращиванию» имеют дополнительные преференции при участии в конкурсе</a:t>
                      </a:r>
                      <a:endParaRPr lang="ru-RU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Конкурс на предоставление грантов в форме субсидий малым инновационным предприятиям на финансовое</a:t>
                      </a:r>
                      <a:r>
                        <a:rPr lang="ru-RU" sz="1200" b="0" baseline="0" dirty="0" smtClean="0"/>
                        <a:t> обеспечение расходов, связанных с реализацией инновационных проектов, результаты которых имеют перспективу коммерциализации, за исключением расходов на выполнение научно-исследовательских и опытно-конструкторских работ (НИОКР)</a:t>
                      </a:r>
                      <a:endParaRPr lang="ru-RU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Региональные лизинговые компании</a:t>
                      </a:r>
                      <a:r>
                        <a:rPr lang="ru-RU" sz="1200" b="1" baseline="0" dirty="0" smtClean="0"/>
                        <a:t> - </a:t>
                      </a:r>
                      <a:r>
                        <a:rPr lang="ru-RU" sz="1200" b="1" dirty="0" smtClean="0"/>
                        <a:t>Льготный лизинг</a:t>
                      </a:r>
                    </a:p>
                    <a:p>
                      <a:r>
                        <a:rPr lang="ru-RU" sz="1200" b="0" dirty="0" smtClean="0"/>
                        <a:t>Участники мероприятий по «выращиванию» могут получить оборудование</a:t>
                      </a:r>
                      <a:r>
                        <a:rPr lang="ru-RU" sz="1200" b="0" baseline="0" dirty="0" smtClean="0"/>
                        <a:t> в лизинг по ставке 6% годовых (для отечественного оборудования) и 8% годовых (для иностранного оборудования) без аванса (под поручительство региональной гарантийной организации)</a:t>
                      </a:r>
                      <a:endParaRPr lang="ru-RU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В программе участвуют дочерние региональные лизинговые компании АО «Корпорация «МСП»</a:t>
                      </a:r>
                      <a:endParaRPr lang="ru-RU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Региональные гарантийные организации – Гарантийная поддержка</a:t>
                      </a:r>
                    </a:p>
                    <a:p>
                      <a:r>
                        <a:rPr lang="ru-RU" sz="1200" b="0" dirty="0" smtClean="0"/>
                        <a:t>Участники мероприятий по «выращиванию» имеют возможность получения поручительства на льготных условиях</a:t>
                      </a:r>
                      <a:endParaRPr lang="ru-RU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Средняя ставка комиссии региональных</a:t>
                      </a:r>
                      <a:r>
                        <a:rPr lang="ru-RU" sz="1200" b="0" baseline="0" dirty="0" smtClean="0"/>
                        <a:t> гарантийных организаций за предоставление поручительства для производственных компаний, участвующий в мероприятиях по выращиванию составляет ___%</a:t>
                      </a:r>
                      <a:endParaRPr lang="ru-RU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946466" y="6356350"/>
            <a:ext cx="245534" cy="365125"/>
          </a:xfrm>
        </p:spPr>
        <p:txBody>
          <a:bodyPr/>
          <a:lstStyle/>
          <a:p>
            <a:fld id="{96E85FD3-1E09-464D-BED9-0139E35326E2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97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500" y="111125"/>
            <a:ext cx="11557000" cy="777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Меры поддержки субъектов МСП при реализации </a:t>
            </a:r>
            <a:br>
              <a:rPr lang="ru-RU" sz="2800" b="1" dirty="0" smtClean="0"/>
            </a:br>
            <a:r>
              <a:rPr lang="ru-RU" sz="2800" b="1" dirty="0" smtClean="0"/>
              <a:t>мероприятий по «выращиванию» в Республике Хакасия</a:t>
            </a:r>
            <a:endParaRPr lang="ru-RU" sz="2800" b="1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99498"/>
              </p:ext>
            </p:extLst>
          </p:nvPr>
        </p:nvGraphicFramePr>
        <p:xfrm>
          <a:off x="361949" y="889000"/>
          <a:ext cx="11480801" cy="49377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40182"/>
                <a:gridCol w="3501736"/>
                <a:gridCol w="5138883"/>
              </a:tblGrid>
              <a:tr h="56160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Финансовые </a:t>
                      </a:r>
                    </a:p>
                    <a:p>
                      <a:pPr algn="ctr"/>
                      <a:r>
                        <a:rPr lang="ru-RU" sz="1600" dirty="0" smtClean="0"/>
                        <a:t>(приоритетное право)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Нефинансовые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(приоритетное право)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Консультационное сопровождение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(приоритетное право)</a:t>
                      </a:r>
                    </a:p>
                  </a:txBody>
                  <a:tcPr anchor="ctr"/>
                </a:tc>
              </a:tr>
              <a:tr h="4226805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/>
                        <a:t>Предоставление микрозаймов и поручительств, в том числе на льготных условиях для участников мероприятий по «выращиванию» (например, без залога);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400" baseline="0" dirty="0" smtClean="0"/>
                        <a:t>Предоставление финансовой аренды оборудования, а также иных средств производства, необходимых субъектам МСП для реализации мероприятий индивидуальных карт развития;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400" baseline="0" dirty="0" smtClean="0"/>
                        <a:t>Оказание факторинговых услуг.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/>
                        <a:t>Разработка ТЭО, бизнес-плана;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/>
                        <a:t>Разработка маркетинговой стратегии продвижения продукции</a:t>
                      </a:r>
                      <a:r>
                        <a:rPr lang="ru-RU" sz="1400" baseline="0" dirty="0" smtClean="0"/>
                        <a:t> (анализ рынков, ценообразование, продвижение и позиционирование на рынке);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400" baseline="0" dirty="0" smtClean="0"/>
                        <a:t>Имущественная поддержка;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400" baseline="0" dirty="0" smtClean="0"/>
                        <a:t>Подготовка, переподготовка, повышение квалификации сотрудников субъекта МСП;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400" baseline="0" dirty="0" smtClean="0"/>
                        <a:t>Предоставление услуг по сертификации продукции;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400" baseline="0" dirty="0" smtClean="0"/>
                        <a:t>Участие в выставочно-ярмарочных мероприятиях, бизнес-миссиях межрегионального  и международного уровня.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/>
                        <a:t>Предоставление юридической и консультационной поддержки, в том числе по вопросам получения лицензий, разрешений, сертификации действующего производства и/или продукции субъекта МСП;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/>
                        <a:t>Сопровождение по вопросам модернизации /расширения производства / повышения производительности труда (с привлечением</a:t>
                      </a:r>
                      <a:r>
                        <a:rPr lang="ru-RU" sz="1400" baseline="0" dirty="0" smtClean="0"/>
                        <a:t> специалистов центров компетенций производительности труда, инжиниринговых центров других регионов);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baseline="0" dirty="0" smtClean="0"/>
                        <a:t>Сопровождение по вопросам эффективного участия в торгово-закупочных процедурах, в том числе: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/>
                        <a:t>сопровождение при получении ЭЦП и аккредитации на электронных площадках;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/>
                        <a:t>сопровождение при получении банковской гарантии или кредита в целях обеспечения заявки на участие в закупке или обеспечения исполнения договора;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/>
                        <a:t>сопровождение в закупках заказчиков, на любом этапе процедуры закупки, а также исполнения заключаемых с заказчиками договоров.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17500" y="5828923"/>
            <a:ext cx="114935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300" dirty="0" smtClean="0"/>
              <a:t>Элементы контроля:</a:t>
            </a:r>
          </a:p>
          <a:p>
            <a:pPr marL="285750" indent="-285750">
              <a:buFontTx/>
              <a:buChar char="-"/>
            </a:pPr>
            <a:r>
              <a:rPr lang="ru-RU" sz="1300" dirty="0" smtClean="0"/>
              <a:t>Субъект МСП информирует Фонд развития Хакасии о ходе и результатах участия в закупках Заказчика;</a:t>
            </a:r>
          </a:p>
          <a:p>
            <a:pPr marL="285750" indent="-285750">
              <a:buFontTx/>
              <a:buChar char="-"/>
            </a:pPr>
            <a:r>
              <a:rPr lang="ru-RU" sz="1300" dirty="0" smtClean="0"/>
              <a:t>Фонд развития Хакасии направляет отчёт о выполнении мероприятий по «выращиванию» в РОИВ;</a:t>
            </a:r>
          </a:p>
          <a:p>
            <a:pPr marL="285750" indent="-285750">
              <a:buFontTx/>
              <a:buChar char="-"/>
            </a:pPr>
            <a:r>
              <a:rPr lang="ru-RU" sz="1300" dirty="0" smtClean="0"/>
              <a:t>РОИВ доводит до Корпорации результаты мониторинга.</a:t>
            </a:r>
            <a:endParaRPr lang="ru-RU" sz="1300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11874500" y="6356350"/>
            <a:ext cx="317500" cy="365125"/>
          </a:xfrm>
        </p:spPr>
        <p:txBody>
          <a:bodyPr/>
          <a:lstStyle/>
          <a:p>
            <a:fld id="{96E85FD3-1E09-464D-BED9-0139E35326E2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42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90628" y="2838367"/>
            <a:ext cx="4610743" cy="1181265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785600" y="6356350"/>
            <a:ext cx="406400" cy="36512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13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91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2040</Words>
  <Application>Microsoft Office PowerPoint</Application>
  <PresentationFormat>Широкоэкранный</PresentationFormat>
  <Paragraphs>205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Тема Office</vt:lpstr>
      <vt:lpstr>Мероприятия по «выращиванию» субъектов малого и среднего предпринимательства производственного сектора в целях повышения уровня их технологической готовности, конкурентоспособности, а также их развития в качестве потенциальных поставщиков</vt:lpstr>
      <vt:lpstr>Цели, задачи и инструменты мероприятий по «выращиванию»</vt:lpstr>
      <vt:lpstr>Функционал участников мероприятий по «выращиванию»</vt:lpstr>
      <vt:lpstr>Порядок действий по внедрению мероприятий по «выращиванию»</vt:lpstr>
      <vt:lpstr>Квалификационная оценка субъектов МСП</vt:lpstr>
      <vt:lpstr>Индивидуальная карта развития субъекта МСП</vt:lpstr>
      <vt:lpstr>Основные этапы проекта по «выращиванию»</vt:lpstr>
      <vt:lpstr>Меры поддержки субъектов МСП при реализации  мероприятий по «выращиванию» в Республике Хакасия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51</cp:revision>
  <cp:lastPrinted>2020-05-19T04:46:56Z</cp:lastPrinted>
  <dcterms:created xsi:type="dcterms:W3CDTF">2020-04-28T05:23:59Z</dcterms:created>
  <dcterms:modified xsi:type="dcterms:W3CDTF">2020-06-19T02:29:05Z</dcterms:modified>
</cp:coreProperties>
</file>